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6"/>
  </p:notesMasterIdLst>
  <p:sldIdLst>
    <p:sldId id="765" r:id="rId2"/>
    <p:sldId id="786" r:id="rId3"/>
    <p:sldId id="781" r:id="rId4"/>
    <p:sldId id="767" r:id="rId5"/>
    <p:sldId id="775" r:id="rId6"/>
    <p:sldId id="768" r:id="rId7"/>
    <p:sldId id="792" r:id="rId8"/>
    <p:sldId id="777" r:id="rId9"/>
    <p:sldId id="808" r:id="rId10"/>
    <p:sldId id="809" r:id="rId11"/>
    <p:sldId id="810" r:id="rId12"/>
    <p:sldId id="776" r:id="rId13"/>
    <p:sldId id="801" r:id="rId14"/>
    <p:sldId id="802" r:id="rId15"/>
    <p:sldId id="791" r:id="rId16"/>
    <p:sldId id="805" r:id="rId17"/>
    <p:sldId id="803" r:id="rId18"/>
    <p:sldId id="806" r:id="rId19"/>
    <p:sldId id="778" r:id="rId20"/>
    <p:sldId id="799" r:id="rId21"/>
    <p:sldId id="779" r:id="rId22"/>
    <p:sldId id="789" r:id="rId23"/>
    <p:sldId id="780" r:id="rId24"/>
    <p:sldId id="782" r:id="rId25"/>
    <p:sldId id="793" r:id="rId26"/>
    <p:sldId id="790" r:id="rId27"/>
    <p:sldId id="794" r:id="rId28"/>
    <p:sldId id="795" r:id="rId29"/>
    <p:sldId id="796" r:id="rId30"/>
    <p:sldId id="797" r:id="rId31"/>
    <p:sldId id="784" r:id="rId32"/>
    <p:sldId id="807" r:id="rId33"/>
    <p:sldId id="785" r:id="rId34"/>
    <p:sldId id="800" r:id="rId3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E04F28"/>
    <a:srgbClr val="C51130"/>
    <a:srgbClr val="2E2929"/>
    <a:srgbClr val="0099CC"/>
    <a:srgbClr val="FFFFFF"/>
    <a:srgbClr val="00448A"/>
    <a:srgbClr val="C412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28"/>
    <p:restoredTop sz="95827"/>
  </p:normalViewPr>
  <p:slideViewPr>
    <p:cSldViewPr snapToGrid="0" snapToObjects="1">
      <p:cViewPr varScale="1">
        <p:scale>
          <a:sx n="120" d="100"/>
          <a:sy n="120" d="100"/>
        </p:scale>
        <p:origin x="12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8EA3D-6F0F-8545-A033-D4DF084B3CF1}"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A0B82-B3CA-7949-AE29-3870EA244B21}" type="slidenum">
              <a:rPr lang="en-US" smtClean="0"/>
              <a:t>‹#›</a:t>
            </a:fld>
            <a:endParaRPr lang="en-US"/>
          </a:p>
        </p:txBody>
      </p:sp>
    </p:spTree>
    <p:extLst>
      <p:ext uri="{BB962C8B-B14F-4D97-AF65-F5344CB8AC3E}">
        <p14:creationId xmlns:p14="http://schemas.microsoft.com/office/powerpoint/2010/main" val="3626329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2</a:t>
            </a:fld>
            <a:endParaRPr lang="en-US"/>
          </a:p>
        </p:txBody>
      </p:sp>
    </p:spTree>
    <p:extLst>
      <p:ext uri="{BB962C8B-B14F-4D97-AF65-F5344CB8AC3E}">
        <p14:creationId xmlns:p14="http://schemas.microsoft.com/office/powerpoint/2010/main" val="3483333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13</a:t>
            </a:fld>
            <a:endParaRPr lang="en-US"/>
          </a:p>
        </p:txBody>
      </p:sp>
    </p:spTree>
    <p:extLst>
      <p:ext uri="{BB962C8B-B14F-4D97-AF65-F5344CB8AC3E}">
        <p14:creationId xmlns:p14="http://schemas.microsoft.com/office/powerpoint/2010/main" val="278681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14</a:t>
            </a:fld>
            <a:endParaRPr lang="en-US"/>
          </a:p>
        </p:txBody>
      </p:sp>
    </p:spTree>
    <p:extLst>
      <p:ext uri="{BB962C8B-B14F-4D97-AF65-F5344CB8AC3E}">
        <p14:creationId xmlns:p14="http://schemas.microsoft.com/office/powerpoint/2010/main" val="67813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15</a:t>
            </a:fld>
            <a:endParaRPr lang="en-US"/>
          </a:p>
        </p:txBody>
      </p:sp>
    </p:spTree>
    <p:extLst>
      <p:ext uri="{BB962C8B-B14F-4D97-AF65-F5344CB8AC3E}">
        <p14:creationId xmlns:p14="http://schemas.microsoft.com/office/powerpoint/2010/main" val="3161267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16</a:t>
            </a:fld>
            <a:endParaRPr lang="en-US"/>
          </a:p>
        </p:txBody>
      </p:sp>
    </p:spTree>
    <p:extLst>
      <p:ext uri="{BB962C8B-B14F-4D97-AF65-F5344CB8AC3E}">
        <p14:creationId xmlns:p14="http://schemas.microsoft.com/office/powerpoint/2010/main" val="3582564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17</a:t>
            </a:fld>
            <a:endParaRPr lang="en-US"/>
          </a:p>
        </p:txBody>
      </p:sp>
    </p:spTree>
    <p:extLst>
      <p:ext uri="{BB962C8B-B14F-4D97-AF65-F5344CB8AC3E}">
        <p14:creationId xmlns:p14="http://schemas.microsoft.com/office/powerpoint/2010/main" val="342641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18</a:t>
            </a:fld>
            <a:endParaRPr lang="en-US"/>
          </a:p>
        </p:txBody>
      </p:sp>
    </p:spTree>
    <p:extLst>
      <p:ext uri="{BB962C8B-B14F-4D97-AF65-F5344CB8AC3E}">
        <p14:creationId xmlns:p14="http://schemas.microsoft.com/office/powerpoint/2010/main" val="1159630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20</a:t>
            </a:fld>
            <a:endParaRPr lang="en-US"/>
          </a:p>
        </p:txBody>
      </p:sp>
    </p:spTree>
    <p:extLst>
      <p:ext uri="{BB962C8B-B14F-4D97-AF65-F5344CB8AC3E}">
        <p14:creationId xmlns:p14="http://schemas.microsoft.com/office/powerpoint/2010/main" val="1947922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21</a:t>
            </a:fld>
            <a:endParaRPr lang="en-US"/>
          </a:p>
        </p:txBody>
      </p:sp>
    </p:spTree>
    <p:extLst>
      <p:ext uri="{BB962C8B-B14F-4D97-AF65-F5344CB8AC3E}">
        <p14:creationId xmlns:p14="http://schemas.microsoft.com/office/powerpoint/2010/main" val="388400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22</a:t>
            </a:fld>
            <a:endParaRPr lang="en-US"/>
          </a:p>
        </p:txBody>
      </p:sp>
    </p:spTree>
    <p:extLst>
      <p:ext uri="{BB962C8B-B14F-4D97-AF65-F5344CB8AC3E}">
        <p14:creationId xmlns:p14="http://schemas.microsoft.com/office/powerpoint/2010/main" val="516877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23</a:t>
            </a:fld>
            <a:endParaRPr lang="en-US"/>
          </a:p>
        </p:txBody>
      </p:sp>
    </p:spTree>
    <p:extLst>
      <p:ext uri="{BB962C8B-B14F-4D97-AF65-F5344CB8AC3E}">
        <p14:creationId xmlns:p14="http://schemas.microsoft.com/office/powerpoint/2010/main" val="1974000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3</a:t>
            </a:fld>
            <a:endParaRPr lang="en-US"/>
          </a:p>
        </p:txBody>
      </p:sp>
    </p:spTree>
    <p:extLst>
      <p:ext uri="{BB962C8B-B14F-4D97-AF65-F5344CB8AC3E}">
        <p14:creationId xmlns:p14="http://schemas.microsoft.com/office/powerpoint/2010/main" val="122249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24</a:t>
            </a:fld>
            <a:endParaRPr lang="en-US"/>
          </a:p>
        </p:txBody>
      </p:sp>
    </p:spTree>
    <p:extLst>
      <p:ext uri="{BB962C8B-B14F-4D97-AF65-F5344CB8AC3E}">
        <p14:creationId xmlns:p14="http://schemas.microsoft.com/office/powerpoint/2010/main" val="3824734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25</a:t>
            </a:fld>
            <a:endParaRPr lang="en-US"/>
          </a:p>
        </p:txBody>
      </p:sp>
    </p:spTree>
    <p:extLst>
      <p:ext uri="{BB962C8B-B14F-4D97-AF65-F5344CB8AC3E}">
        <p14:creationId xmlns:p14="http://schemas.microsoft.com/office/powerpoint/2010/main" val="399583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26</a:t>
            </a:fld>
            <a:endParaRPr lang="en-US"/>
          </a:p>
        </p:txBody>
      </p:sp>
    </p:spTree>
    <p:extLst>
      <p:ext uri="{BB962C8B-B14F-4D97-AF65-F5344CB8AC3E}">
        <p14:creationId xmlns:p14="http://schemas.microsoft.com/office/powerpoint/2010/main" val="2112227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27</a:t>
            </a:fld>
            <a:endParaRPr lang="en-US"/>
          </a:p>
        </p:txBody>
      </p:sp>
    </p:spTree>
    <p:extLst>
      <p:ext uri="{BB962C8B-B14F-4D97-AF65-F5344CB8AC3E}">
        <p14:creationId xmlns:p14="http://schemas.microsoft.com/office/powerpoint/2010/main" val="3574969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28</a:t>
            </a:fld>
            <a:endParaRPr lang="en-US"/>
          </a:p>
        </p:txBody>
      </p:sp>
    </p:spTree>
    <p:extLst>
      <p:ext uri="{BB962C8B-B14F-4D97-AF65-F5344CB8AC3E}">
        <p14:creationId xmlns:p14="http://schemas.microsoft.com/office/powerpoint/2010/main" val="2360054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29</a:t>
            </a:fld>
            <a:endParaRPr lang="en-US"/>
          </a:p>
        </p:txBody>
      </p:sp>
    </p:spTree>
    <p:extLst>
      <p:ext uri="{BB962C8B-B14F-4D97-AF65-F5344CB8AC3E}">
        <p14:creationId xmlns:p14="http://schemas.microsoft.com/office/powerpoint/2010/main" val="3957208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30</a:t>
            </a:fld>
            <a:endParaRPr lang="en-US"/>
          </a:p>
        </p:txBody>
      </p:sp>
    </p:spTree>
    <p:extLst>
      <p:ext uri="{BB962C8B-B14F-4D97-AF65-F5344CB8AC3E}">
        <p14:creationId xmlns:p14="http://schemas.microsoft.com/office/powerpoint/2010/main" val="594484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31</a:t>
            </a:fld>
            <a:endParaRPr lang="en-US"/>
          </a:p>
        </p:txBody>
      </p:sp>
    </p:spTree>
    <p:extLst>
      <p:ext uri="{BB962C8B-B14F-4D97-AF65-F5344CB8AC3E}">
        <p14:creationId xmlns:p14="http://schemas.microsoft.com/office/powerpoint/2010/main" val="3623433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32</a:t>
            </a:fld>
            <a:endParaRPr lang="en-US"/>
          </a:p>
        </p:txBody>
      </p:sp>
    </p:spTree>
    <p:extLst>
      <p:ext uri="{BB962C8B-B14F-4D97-AF65-F5344CB8AC3E}">
        <p14:creationId xmlns:p14="http://schemas.microsoft.com/office/powerpoint/2010/main" val="2479658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33</a:t>
            </a:fld>
            <a:endParaRPr lang="en-US"/>
          </a:p>
        </p:txBody>
      </p:sp>
    </p:spTree>
    <p:extLst>
      <p:ext uri="{BB962C8B-B14F-4D97-AF65-F5344CB8AC3E}">
        <p14:creationId xmlns:p14="http://schemas.microsoft.com/office/powerpoint/2010/main" val="1768231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6</a:t>
            </a:fld>
            <a:endParaRPr lang="en-US"/>
          </a:p>
        </p:txBody>
      </p:sp>
    </p:spTree>
    <p:extLst>
      <p:ext uri="{BB962C8B-B14F-4D97-AF65-F5344CB8AC3E}">
        <p14:creationId xmlns:p14="http://schemas.microsoft.com/office/powerpoint/2010/main" val="25777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34</a:t>
            </a:fld>
            <a:endParaRPr lang="en-US"/>
          </a:p>
        </p:txBody>
      </p:sp>
    </p:spTree>
    <p:extLst>
      <p:ext uri="{BB962C8B-B14F-4D97-AF65-F5344CB8AC3E}">
        <p14:creationId xmlns:p14="http://schemas.microsoft.com/office/powerpoint/2010/main" val="39859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7</a:t>
            </a:fld>
            <a:endParaRPr lang="en-US"/>
          </a:p>
        </p:txBody>
      </p:sp>
    </p:spTree>
    <p:extLst>
      <p:ext uri="{BB962C8B-B14F-4D97-AF65-F5344CB8AC3E}">
        <p14:creationId xmlns:p14="http://schemas.microsoft.com/office/powerpoint/2010/main" val="1915726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8</a:t>
            </a:fld>
            <a:endParaRPr lang="en-US"/>
          </a:p>
        </p:txBody>
      </p:sp>
    </p:spTree>
    <p:extLst>
      <p:ext uri="{BB962C8B-B14F-4D97-AF65-F5344CB8AC3E}">
        <p14:creationId xmlns:p14="http://schemas.microsoft.com/office/powerpoint/2010/main" val="1923129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9</a:t>
            </a:fld>
            <a:endParaRPr lang="en-US"/>
          </a:p>
        </p:txBody>
      </p:sp>
    </p:spTree>
    <p:extLst>
      <p:ext uri="{BB962C8B-B14F-4D97-AF65-F5344CB8AC3E}">
        <p14:creationId xmlns:p14="http://schemas.microsoft.com/office/powerpoint/2010/main" val="928423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10</a:t>
            </a:fld>
            <a:endParaRPr lang="en-US"/>
          </a:p>
        </p:txBody>
      </p:sp>
    </p:spTree>
    <p:extLst>
      <p:ext uri="{BB962C8B-B14F-4D97-AF65-F5344CB8AC3E}">
        <p14:creationId xmlns:p14="http://schemas.microsoft.com/office/powerpoint/2010/main" val="272670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11</a:t>
            </a:fld>
            <a:endParaRPr lang="en-US"/>
          </a:p>
        </p:txBody>
      </p:sp>
    </p:spTree>
    <p:extLst>
      <p:ext uri="{BB962C8B-B14F-4D97-AF65-F5344CB8AC3E}">
        <p14:creationId xmlns:p14="http://schemas.microsoft.com/office/powerpoint/2010/main" val="200265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9A0B82-B3CA-7949-AE29-3870EA244B21}" type="slidenum">
              <a:rPr lang="en-US" smtClean="0"/>
              <a:t>12</a:t>
            </a:fld>
            <a:endParaRPr lang="en-US"/>
          </a:p>
        </p:txBody>
      </p:sp>
    </p:spTree>
    <p:extLst>
      <p:ext uri="{BB962C8B-B14F-4D97-AF65-F5344CB8AC3E}">
        <p14:creationId xmlns:p14="http://schemas.microsoft.com/office/powerpoint/2010/main" val="265685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Box 10"/>
          <p:cNvSpPr txBox="1">
            <a:spLocks noChangeArrowheads="1"/>
          </p:cNvSpPr>
          <p:nvPr/>
        </p:nvSpPr>
        <p:spPr bwMode="auto">
          <a:xfrm>
            <a:off x="12174538" y="69008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2" name="Title 1">
            <a:extLst>
              <a:ext uri="{FF2B5EF4-FFF2-40B4-BE49-F238E27FC236}">
                <a16:creationId xmlns:a16="http://schemas.microsoft.com/office/drawing/2014/main" id="{ED92A0F0-711A-4C4C-8FDF-969619C3E6AC}"/>
              </a:ext>
            </a:extLst>
          </p:cNvPr>
          <p:cNvSpPr>
            <a:spLocks noGrp="1"/>
          </p:cNvSpPr>
          <p:nvPr>
            <p:ph type="ctrTitle"/>
          </p:nvPr>
        </p:nvSpPr>
        <p:spPr>
          <a:xfrm>
            <a:off x="1524000" y="1122363"/>
            <a:ext cx="9144000" cy="2387600"/>
          </a:xfrm>
        </p:spPr>
        <p:txBody>
          <a:bodyPr anchor="b">
            <a:normAutofit/>
          </a:bodyPr>
          <a:lstStyle>
            <a:lvl1pPr algn="ctr">
              <a:defRPr sz="66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977544-A0C0-9C43-B0F7-123E0719EBD5}"/>
              </a:ext>
            </a:extLst>
          </p:cNvPr>
          <p:cNvSpPr>
            <a:spLocks noGrp="1"/>
          </p:cNvSpPr>
          <p:nvPr>
            <p:ph type="subTitle" idx="1"/>
          </p:nvPr>
        </p:nvSpPr>
        <p:spPr>
          <a:xfrm>
            <a:off x="1524000" y="3602038"/>
            <a:ext cx="9144000" cy="1655762"/>
          </a:xfrm>
        </p:spPr>
        <p:txBody>
          <a:bodyPr/>
          <a:lstStyle>
            <a:lvl1pPr marL="0" indent="0" algn="ctr">
              <a:buNone/>
              <a:defRPr sz="2400" b="0"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Date Placeholder 3">
            <a:extLst>
              <a:ext uri="{FF2B5EF4-FFF2-40B4-BE49-F238E27FC236}">
                <a16:creationId xmlns:a16="http://schemas.microsoft.com/office/drawing/2014/main" id="{37F65425-2EB7-3342-AC96-1CC4AA040A4C}"/>
              </a:ext>
            </a:extLst>
          </p:cNvPr>
          <p:cNvSpPr>
            <a:spLocks noGrp="1"/>
          </p:cNvSpPr>
          <p:nvPr>
            <p:ph type="dt" sz="half" idx="10"/>
          </p:nvPr>
        </p:nvSpPr>
        <p:spPr/>
        <p:txBody>
          <a:bodyPr/>
          <a:lstStyle>
            <a:lvl1pPr>
              <a:defRPr/>
            </a:lvl1pPr>
          </a:lstStyle>
          <a:p>
            <a:pPr>
              <a:defRPr/>
            </a:pPr>
            <a:fld id="{DDDC77E6-E259-4CC9-B1A3-2429F322A7EF}" type="datetime1">
              <a:rPr lang="en-US" smtClean="0"/>
              <a:t>12/14/2023</a:t>
            </a:fld>
            <a:endParaRPr lang="en-US"/>
          </a:p>
        </p:txBody>
      </p:sp>
      <p:sp>
        <p:nvSpPr>
          <p:cNvPr id="6" name="Footer Placeholder 4">
            <a:extLst>
              <a:ext uri="{FF2B5EF4-FFF2-40B4-BE49-F238E27FC236}">
                <a16:creationId xmlns:a16="http://schemas.microsoft.com/office/drawing/2014/main" id="{EA0C04CE-6607-1C44-AAD8-70EFCDC35D2F}"/>
              </a:ext>
            </a:extLst>
          </p:cNvPr>
          <p:cNvSpPr>
            <a:spLocks noGrp="1"/>
          </p:cNvSpPr>
          <p:nvPr>
            <p:ph type="ftr" sz="quarter" idx="11"/>
          </p:nvPr>
        </p:nvSpPr>
        <p:spPr/>
        <p:txBody>
          <a:bodyPr/>
          <a:lstStyle>
            <a:lvl1pPr>
              <a:defRPr/>
            </a:lvl1pPr>
          </a:lstStyle>
          <a:p>
            <a:pPr>
              <a:defRPr/>
            </a:pPr>
            <a:r>
              <a:rPr lang="en-US" b="1">
                <a:solidFill>
                  <a:srgbClr val="4D5051"/>
                </a:solidFill>
                <a:latin typeface="Open Sans" pitchFamily="2" charset="0"/>
              </a:rPr>
              <a:t>CUI: ONR N00014-23-C-2015</a:t>
            </a:r>
            <a:endParaRPr lang="en-US" dirty="0"/>
          </a:p>
        </p:txBody>
      </p:sp>
      <p:sp>
        <p:nvSpPr>
          <p:cNvPr id="7" name="Slide Number Placeholder 5">
            <a:extLst>
              <a:ext uri="{FF2B5EF4-FFF2-40B4-BE49-F238E27FC236}">
                <a16:creationId xmlns:a16="http://schemas.microsoft.com/office/drawing/2014/main" id="{995B2B44-7B24-3C4B-8849-9CA84B94131D}"/>
              </a:ext>
            </a:extLst>
          </p:cNvPr>
          <p:cNvSpPr>
            <a:spLocks noGrp="1"/>
          </p:cNvSpPr>
          <p:nvPr>
            <p:ph type="sldNum" sz="quarter" idx="12"/>
          </p:nvPr>
        </p:nvSpPr>
        <p:spPr>
          <a:xfrm>
            <a:off x="8610600" y="6364301"/>
            <a:ext cx="2743200" cy="365125"/>
          </a:xfrm>
        </p:spPr>
        <p:txBody>
          <a:bodyPr/>
          <a:lstStyle>
            <a:lvl1pPr algn="r">
              <a:defRPr/>
            </a:lvl1pPr>
          </a:lstStyle>
          <a:p>
            <a:pPr>
              <a:defRPr/>
            </a:pPr>
            <a:fld id="{06A916A9-C94A-4976-8758-0FF592BEFFAB}" type="slidenum">
              <a:rPr lang="en-US"/>
              <a:pPr>
                <a:defRPr/>
              </a:pPr>
              <a:t>‹#›</a:t>
            </a:fld>
            <a:endParaRPr lang="en-US" dirty="0"/>
          </a:p>
        </p:txBody>
      </p:sp>
      <p:sp>
        <p:nvSpPr>
          <p:cNvPr id="8" name="Rectangle 7">
            <a:extLst>
              <a:ext uri="{FF2B5EF4-FFF2-40B4-BE49-F238E27FC236}">
                <a16:creationId xmlns:a16="http://schemas.microsoft.com/office/drawing/2014/main" id="{7960A2E8-C1CB-1242-C445-7D4CA71443F6}"/>
              </a:ext>
            </a:extLst>
          </p:cNvPr>
          <p:cNvSpPr/>
          <p:nvPr userDrawn="1"/>
        </p:nvSpPr>
        <p:spPr>
          <a:xfrm>
            <a:off x="8531749" y="6710818"/>
            <a:ext cx="999213" cy="116523"/>
          </a:xfrm>
          <a:prstGeom prst="rect">
            <a:avLst/>
          </a:prstGeom>
          <a:solidFill>
            <a:srgbClr val="C511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003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EA97-5EAB-694A-B086-31FBF4B8D3A5}"/>
              </a:ext>
            </a:extLst>
          </p:cNvPr>
          <p:cNvSpPr>
            <a:spLocks noGrp="1"/>
          </p:cNvSpPr>
          <p:nvPr>
            <p:ph type="title"/>
          </p:nvPr>
        </p:nvSpPr>
        <p:spPr/>
        <p:txBody>
          <a:bodyPr/>
          <a:lstStyle>
            <a:lvl1pPr>
              <a:defRPr sz="4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5D28A5-4339-EA4C-9D2B-9DD7E711A65F}"/>
              </a:ext>
            </a:extLst>
          </p:cNvPr>
          <p:cNvSpPr>
            <a:spLocks noGrp="1"/>
          </p:cNvSpPr>
          <p:nvPr>
            <p:ph idx="1"/>
          </p:nvPr>
        </p:nvSpPr>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AB8150E-3572-3849-A6BF-F2E4D9763FCF}"/>
              </a:ext>
            </a:extLst>
          </p:cNvPr>
          <p:cNvSpPr>
            <a:spLocks noGrp="1"/>
          </p:cNvSpPr>
          <p:nvPr>
            <p:ph type="dt" sz="half" idx="10"/>
          </p:nvPr>
        </p:nvSpPr>
        <p:spPr/>
        <p:txBody>
          <a:bodyPr/>
          <a:lstStyle>
            <a:lvl1pPr>
              <a:defRPr/>
            </a:lvl1pPr>
          </a:lstStyle>
          <a:p>
            <a:pPr>
              <a:defRPr/>
            </a:pPr>
            <a:fld id="{C91AA1A3-1338-4735-AAFD-060DA0D73781}" type="datetime1">
              <a:rPr lang="en-US" smtClean="0"/>
              <a:t>12/14/2023</a:t>
            </a:fld>
            <a:endParaRPr lang="en-US"/>
          </a:p>
        </p:txBody>
      </p:sp>
      <p:sp>
        <p:nvSpPr>
          <p:cNvPr id="5" name="Footer Placeholder 4">
            <a:extLst>
              <a:ext uri="{FF2B5EF4-FFF2-40B4-BE49-F238E27FC236}">
                <a16:creationId xmlns:a16="http://schemas.microsoft.com/office/drawing/2014/main" id="{2CEDBD0C-58BC-D747-920A-A1DDF06C56CD}"/>
              </a:ext>
            </a:extLst>
          </p:cNvPr>
          <p:cNvSpPr>
            <a:spLocks noGrp="1"/>
          </p:cNvSpPr>
          <p:nvPr>
            <p:ph type="ftr" sz="quarter" idx="11"/>
          </p:nvPr>
        </p:nvSpPr>
        <p:spPr/>
        <p:txBody>
          <a:bodyPr/>
          <a:lstStyle>
            <a:lvl1pPr>
              <a:defRPr/>
            </a:lvl1pPr>
          </a:lstStyle>
          <a:p>
            <a:pPr>
              <a:defRPr/>
            </a:pPr>
            <a:r>
              <a:rPr lang="en-US" b="1">
                <a:solidFill>
                  <a:srgbClr val="4D5051"/>
                </a:solidFill>
                <a:latin typeface="Open Sans" pitchFamily="2" charset="0"/>
              </a:rPr>
              <a:t>CUI: ONR N00014-23-C-2015</a:t>
            </a:r>
            <a:endParaRPr lang="en-US" dirty="0"/>
          </a:p>
        </p:txBody>
      </p:sp>
      <p:sp>
        <p:nvSpPr>
          <p:cNvPr id="6" name="Slide Number Placeholder 5">
            <a:extLst>
              <a:ext uri="{FF2B5EF4-FFF2-40B4-BE49-F238E27FC236}">
                <a16:creationId xmlns:a16="http://schemas.microsoft.com/office/drawing/2014/main" id="{1DDEA195-9BC4-E44B-B267-70B5B747715A}"/>
              </a:ext>
            </a:extLst>
          </p:cNvPr>
          <p:cNvSpPr>
            <a:spLocks noGrp="1"/>
          </p:cNvSpPr>
          <p:nvPr>
            <p:ph type="sldNum" sz="quarter" idx="12"/>
          </p:nvPr>
        </p:nvSpPr>
        <p:spPr/>
        <p:txBody>
          <a:bodyPr/>
          <a:lstStyle>
            <a:lvl1pPr algn="r">
              <a:defRPr/>
            </a:lvl1pPr>
          </a:lstStyle>
          <a:p>
            <a:pPr>
              <a:defRPr/>
            </a:pPr>
            <a:fld id="{E2579666-2123-4322-8AFF-9A959D1DF13C}" type="slidenum">
              <a:rPr lang="en-US"/>
              <a:pPr>
                <a:defRPr/>
              </a:pPr>
              <a:t>‹#›</a:t>
            </a:fld>
            <a:endParaRPr lang="en-US"/>
          </a:p>
        </p:txBody>
      </p:sp>
      <p:sp>
        <p:nvSpPr>
          <p:cNvPr id="7" name="Rectangle 6">
            <a:extLst>
              <a:ext uri="{FF2B5EF4-FFF2-40B4-BE49-F238E27FC236}">
                <a16:creationId xmlns:a16="http://schemas.microsoft.com/office/drawing/2014/main" id="{F76C9A52-47B9-8903-335B-61CA51F92B2F}"/>
              </a:ext>
            </a:extLst>
          </p:cNvPr>
          <p:cNvSpPr/>
          <p:nvPr userDrawn="1"/>
        </p:nvSpPr>
        <p:spPr>
          <a:xfrm>
            <a:off x="8531749" y="6710818"/>
            <a:ext cx="999213" cy="116523"/>
          </a:xfrm>
          <a:prstGeom prst="rect">
            <a:avLst/>
          </a:prstGeom>
          <a:solidFill>
            <a:srgbClr val="C511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85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30CBA-EA8B-ED4F-A942-5DB47CDE1C5C}"/>
              </a:ext>
            </a:extLst>
          </p:cNvPr>
          <p:cNvSpPr>
            <a:spLocks noGrp="1"/>
          </p:cNvSpPr>
          <p:nvPr>
            <p:ph type="title"/>
          </p:nvPr>
        </p:nvSpPr>
        <p:spPr>
          <a:xfrm>
            <a:off x="831850" y="1709738"/>
            <a:ext cx="10515600" cy="2852737"/>
          </a:xfrm>
        </p:spPr>
        <p:txBody>
          <a:bodyPr anchor="b">
            <a:normAutofit/>
          </a:bodyPr>
          <a:lstStyle>
            <a:lvl1pPr>
              <a:defRPr sz="66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05F4466-C1F2-9D4A-A0BF-185C10D06C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89687C-D7E8-6940-88C6-C3F10491D8C2}"/>
              </a:ext>
            </a:extLst>
          </p:cNvPr>
          <p:cNvSpPr>
            <a:spLocks noGrp="1"/>
          </p:cNvSpPr>
          <p:nvPr>
            <p:ph type="dt" sz="half" idx="10"/>
          </p:nvPr>
        </p:nvSpPr>
        <p:spPr/>
        <p:txBody>
          <a:bodyPr/>
          <a:lstStyle>
            <a:lvl1pPr>
              <a:defRPr/>
            </a:lvl1pPr>
          </a:lstStyle>
          <a:p>
            <a:pPr>
              <a:defRPr/>
            </a:pPr>
            <a:fld id="{BAE34CCC-C0FD-4629-B269-349AA2A34AA4}" type="datetime1">
              <a:rPr lang="en-US" smtClean="0"/>
              <a:t>12/14/2023</a:t>
            </a:fld>
            <a:endParaRPr lang="en-US"/>
          </a:p>
        </p:txBody>
      </p:sp>
      <p:sp>
        <p:nvSpPr>
          <p:cNvPr id="5" name="Footer Placeholder 4">
            <a:extLst>
              <a:ext uri="{FF2B5EF4-FFF2-40B4-BE49-F238E27FC236}">
                <a16:creationId xmlns:a16="http://schemas.microsoft.com/office/drawing/2014/main" id="{3ABF8501-FD1D-274D-90BD-F4AF9C36308B}"/>
              </a:ext>
            </a:extLst>
          </p:cNvPr>
          <p:cNvSpPr>
            <a:spLocks noGrp="1"/>
          </p:cNvSpPr>
          <p:nvPr>
            <p:ph type="ftr" sz="quarter" idx="11"/>
          </p:nvPr>
        </p:nvSpPr>
        <p:spPr/>
        <p:txBody>
          <a:bodyPr/>
          <a:lstStyle>
            <a:lvl1pPr>
              <a:defRPr/>
            </a:lvl1pPr>
          </a:lstStyle>
          <a:p>
            <a:pPr>
              <a:defRPr/>
            </a:pPr>
            <a:r>
              <a:rPr lang="en-US" b="1">
                <a:solidFill>
                  <a:srgbClr val="4D5051"/>
                </a:solidFill>
                <a:latin typeface="Open Sans" pitchFamily="2" charset="0"/>
              </a:rPr>
              <a:t>CUI: ONR N00014-23-C-2015</a:t>
            </a:r>
            <a:endParaRPr lang="en-US" dirty="0"/>
          </a:p>
        </p:txBody>
      </p:sp>
      <p:sp>
        <p:nvSpPr>
          <p:cNvPr id="6" name="Slide Number Placeholder 5">
            <a:extLst>
              <a:ext uri="{FF2B5EF4-FFF2-40B4-BE49-F238E27FC236}">
                <a16:creationId xmlns:a16="http://schemas.microsoft.com/office/drawing/2014/main" id="{4ED99452-A129-B14C-A254-3515E50B94CA}"/>
              </a:ext>
            </a:extLst>
          </p:cNvPr>
          <p:cNvSpPr>
            <a:spLocks noGrp="1"/>
          </p:cNvSpPr>
          <p:nvPr>
            <p:ph type="sldNum" sz="quarter" idx="12"/>
          </p:nvPr>
        </p:nvSpPr>
        <p:spPr/>
        <p:txBody>
          <a:bodyPr/>
          <a:lstStyle>
            <a:lvl1pPr algn="r">
              <a:defRPr/>
            </a:lvl1pPr>
          </a:lstStyle>
          <a:p>
            <a:pPr>
              <a:defRPr/>
            </a:pPr>
            <a:fld id="{D7B3A4A7-5B23-47B9-A720-804F2C3139E4}" type="slidenum">
              <a:rPr lang="en-US"/>
              <a:pPr>
                <a:defRPr/>
              </a:pPr>
              <a:t>‹#›</a:t>
            </a:fld>
            <a:endParaRPr lang="en-US"/>
          </a:p>
        </p:txBody>
      </p:sp>
      <p:sp>
        <p:nvSpPr>
          <p:cNvPr id="7" name="Rectangle 6">
            <a:extLst>
              <a:ext uri="{FF2B5EF4-FFF2-40B4-BE49-F238E27FC236}">
                <a16:creationId xmlns:a16="http://schemas.microsoft.com/office/drawing/2014/main" id="{A6880F04-B652-156D-E169-8BB97E5C20D2}"/>
              </a:ext>
            </a:extLst>
          </p:cNvPr>
          <p:cNvSpPr/>
          <p:nvPr userDrawn="1"/>
        </p:nvSpPr>
        <p:spPr>
          <a:xfrm>
            <a:off x="8531749" y="6710818"/>
            <a:ext cx="999213" cy="116523"/>
          </a:xfrm>
          <a:prstGeom prst="rect">
            <a:avLst/>
          </a:prstGeom>
          <a:solidFill>
            <a:srgbClr val="C511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60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DCB27-E0DB-4C46-A978-348FF92A6FE9}"/>
              </a:ext>
            </a:extLst>
          </p:cNvPr>
          <p:cNvSpPr>
            <a:spLocks noGrp="1"/>
          </p:cNvSpPr>
          <p:nvPr>
            <p:ph type="title"/>
          </p:nvPr>
        </p:nvSpPr>
        <p:spPr/>
        <p:txBody>
          <a:bodyPr/>
          <a:lstStyle>
            <a:lvl1pPr>
              <a:defRPr sz="4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5CF3298-290D-E144-85B4-7955823E65A8}"/>
              </a:ext>
            </a:extLst>
          </p:cNvPr>
          <p:cNvSpPr>
            <a:spLocks noGrp="1"/>
          </p:cNvSpPr>
          <p:nvPr>
            <p:ph sz="half" idx="1"/>
          </p:nvPr>
        </p:nvSpPr>
        <p:spPr>
          <a:xfrm>
            <a:off x="838200" y="1825625"/>
            <a:ext cx="5181600" cy="4351338"/>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AA82F20-517E-8F4F-99A6-AC8590A665A7}"/>
              </a:ext>
            </a:extLst>
          </p:cNvPr>
          <p:cNvSpPr>
            <a:spLocks noGrp="1"/>
          </p:cNvSpPr>
          <p:nvPr>
            <p:ph sz="half" idx="2"/>
          </p:nvPr>
        </p:nvSpPr>
        <p:spPr>
          <a:xfrm>
            <a:off x="6172200" y="1825625"/>
            <a:ext cx="5181600" cy="4351338"/>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412687E-BF21-944A-9C01-FAC721B7DA2D}"/>
              </a:ext>
            </a:extLst>
          </p:cNvPr>
          <p:cNvSpPr>
            <a:spLocks noGrp="1"/>
          </p:cNvSpPr>
          <p:nvPr>
            <p:ph type="dt" sz="half" idx="10"/>
          </p:nvPr>
        </p:nvSpPr>
        <p:spPr/>
        <p:txBody>
          <a:bodyPr/>
          <a:lstStyle>
            <a:lvl1pPr>
              <a:defRPr/>
            </a:lvl1pPr>
          </a:lstStyle>
          <a:p>
            <a:pPr>
              <a:defRPr/>
            </a:pPr>
            <a:fld id="{2C49FEB9-D2AF-4EEB-BCA9-4AA0DE3CD068}" type="datetime1">
              <a:rPr lang="en-US" smtClean="0"/>
              <a:t>12/14/2023</a:t>
            </a:fld>
            <a:endParaRPr lang="en-US"/>
          </a:p>
        </p:txBody>
      </p:sp>
      <p:sp>
        <p:nvSpPr>
          <p:cNvPr id="6" name="Footer Placeholder 5">
            <a:extLst>
              <a:ext uri="{FF2B5EF4-FFF2-40B4-BE49-F238E27FC236}">
                <a16:creationId xmlns:a16="http://schemas.microsoft.com/office/drawing/2014/main" id="{BD22539E-7122-0646-BAD5-55063C19A67D}"/>
              </a:ext>
            </a:extLst>
          </p:cNvPr>
          <p:cNvSpPr>
            <a:spLocks noGrp="1"/>
          </p:cNvSpPr>
          <p:nvPr>
            <p:ph type="ftr" sz="quarter" idx="11"/>
          </p:nvPr>
        </p:nvSpPr>
        <p:spPr/>
        <p:txBody>
          <a:bodyPr/>
          <a:lstStyle>
            <a:lvl1pPr>
              <a:defRPr/>
            </a:lvl1pPr>
          </a:lstStyle>
          <a:p>
            <a:pPr>
              <a:defRPr/>
            </a:pPr>
            <a:r>
              <a:rPr lang="en-US" b="1">
                <a:solidFill>
                  <a:srgbClr val="4D5051"/>
                </a:solidFill>
                <a:latin typeface="Open Sans" pitchFamily="2" charset="0"/>
              </a:rPr>
              <a:t>CUI: ONR N00014-23-C-2015</a:t>
            </a:r>
            <a:endParaRPr lang="en-US" dirty="0"/>
          </a:p>
        </p:txBody>
      </p:sp>
      <p:sp>
        <p:nvSpPr>
          <p:cNvPr id="7" name="Slide Number Placeholder 6">
            <a:extLst>
              <a:ext uri="{FF2B5EF4-FFF2-40B4-BE49-F238E27FC236}">
                <a16:creationId xmlns:a16="http://schemas.microsoft.com/office/drawing/2014/main" id="{3972FE68-3097-E446-8408-F787167514D9}"/>
              </a:ext>
            </a:extLst>
          </p:cNvPr>
          <p:cNvSpPr>
            <a:spLocks noGrp="1"/>
          </p:cNvSpPr>
          <p:nvPr>
            <p:ph type="sldNum" sz="quarter" idx="12"/>
          </p:nvPr>
        </p:nvSpPr>
        <p:spPr/>
        <p:txBody>
          <a:bodyPr/>
          <a:lstStyle>
            <a:lvl1pPr algn="r">
              <a:defRPr/>
            </a:lvl1pPr>
          </a:lstStyle>
          <a:p>
            <a:pPr>
              <a:defRPr/>
            </a:pPr>
            <a:fld id="{62CF534A-D6C8-4DC5-BE1E-1947D30EEC16}" type="slidenum">
              <a:rPr lang="en-US"/>
              <a:pPr>
                <a:defRPr/>
              </a:pPr>
              <a:t>‹#›</a:t>
            </a:fld>
            <a:endParaRPr lang="en-US"/>
          </a:p>
        </p:txBody>
      </p:sp>
      <p:sp>
        <p:nvSpPr>
          <p:cNvPr id="8" name="Rectangle 7">
            <a:extLst>
              <a:ext uri="{FF2B5EF4-FFF2-40B4-BE49-F238E27FC236}">
                <a16:creationId xmlns:a16="http://schemas.microsoft.com/office/drawing/2014/main" id="{35C221BD-DF43-93C3-97BC-7323A9571599}"/>
              </a:ext>
            </a:extLst>
          </p:cNvPr>
          <p:cNvSpPr/>
          <p:nvPr userDrawn="1"/>
        </p:nvSpPr>
        <p:spPr>
          <a:xfrm>
            <a:off x="8531749" y="6710818"/>
            <a:ext cx="999213" cy="116523"/>
          </a:xfrm>
          <a:prstGeom prst="rect">
            <a:avLst/>
          </a:prstGeom>
          <a:solidFill>
            <a:srgbClr val="C511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382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02A5-B710-6441-AFEB-087A59391A61}"/>
              </a:ext>
            </a:extLst>
          </p:cNvPr>
          <p:cNvSpPr>
            <a:spLocks noGrp="1"/>
          </p:cNvSpPr>
          <p:nvPr>
            <p:ph type="title"/>
          </p:nvPr>
        </p:nvSpPr>
        <p:spPr>
          <a:xfrm>
            <a:off x="839788" y="365125"/>
            <a:ext cx="10515600" cy="1325563"/>
          </a:xfrm>
        </p:spPr>
        <p:txBody>
          <a:bodyPr/>
          <a:lstStyle>
            <a:lvl1pPr>
              <a:defRPr sz="4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3C8714-DE50-FA46-AF8D-6C1B2EFD8D4E}"/>
              </a:ext>
            </a:extLst>
          </p:cNvPr>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A643D9-94AD-654E-BF1C-1449122FA9C3}"/>
              </a:ext>
            </a:extLst>
          </p:cNvPr>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9CE818F-190D-594C-B89F-D5AAC4099A0B}"/>
              </a:ext>
            </a:extLst>
          </p:cNvPr>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119388-0AEC-8747-92EC-44B80ECF1FCD}"/>
              </a:ext>
            </a:extLst>
          </p:cNvPr>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E607E9-DCF7-6649-B750-D0FE1BF1281F}"/>
              </a:ext>
            </a:extLst>
          </p:cNvPr>
          <p:cNvSpPr>
            <a:spLocks noGrp="1"/>
          </p:cNvSpPr>
          <p:nvPr>
            <p:ph type="dt" sz="half" idx="10"/>
          </p:nvPr>
        </p:nvSpPr>
        <p:spPr/>
        <p:txBody>
          <a:bodyPr/>
          <a:lstStyle>
            <a:lvl1pPr>
              <a:defRPr/>
            </a:lvl1pPr>
          </a:lstStyle>
          <a:p>
            <a:pPr>
              <a:defRPr/>
            </a:pPr>
            <a:fld id="{5BA3E281-6E70-4622-9906-1AFFEFA8EAC7}" type="datetime1">
              <a:rPr lang="en-US" smtClean="0"/>
              <a:t>12/14/2023</a:t>
            </a:fld>
            <a:endParaRPr lang="en-US"/>
          </a:p>
        </p:txBody>
      </p:sp>
      <p:sp>
        <p:nvSpPr>
          <p:cNvPr id="8" name="Footer Placeholder 7">
            <a:extLst>
              <a:ext uri="{FF2B5EF4-FFF2-40B4-BE49-F238E27FC236}">
                <a16:creationId xmlns:a16="http://schemas.microsoft.com/office/drawing/2014/main" id="{50209F3B-2598-7D40-BBC9-56DA496B15ED}"/>
              </a:ext>
            </a:extLst>
          </p:cNvPr>
          <p:cNvSpPr>
            <a:spLocks noGrp="1"/>
          </p:cNvSpPr>
          <p:nvPr>
            <p:ph type="ftr" sz="quarter" idx="11"/>
          </p:nvPr>
        </p:nvSpPr>
        <p:spPr/>
        <p:txBody>
          <a:bodyPr/>
          <a:lstStyle>
            <a:lvl1pPr>
              <a:defRPr/>
            </a:lvl1pPr>
          </a:lstStyle>
          <a:p>
            <a:pPr>
              <a:defRPr/>
            </a:pPr>
            <a:r>
              <a:rPr lang="en-US" b="1">
                <a:solidFill>
                  <a:srgbClr val="4D5051"/>
                </a:solidFill>
                <a:latin typeface="Open Sans" pitchFamily="2" charset="0"/>
              </a:rPr>
              <a:t>CUI: ONR N00014-23-C-2015</a:t>
            </a:r>
            <a:endParaRPr lang="en-US" dirty="0"/>
          </a:p>
        </p:txBody>
      </p:sp>
      <p:sp>
        <p:nvSpPr>
          <p:cNvPr id="9" name="Slide Number Placeholder 8">
            <a:extLst>
              <a:ext uri="{FF2B5EF4-FFF2-40B4-BE49-F238E27FC236}">
                <a16:creationId xmlns:a16="http://schemas.microsoft.com/office/drawing/2014/main" id="{E1B70EBA-FB0F-D346-AB99-F19CB045AF5F}"/>
              </a:ext>
            </a:extLst>
          </p:cNvPr>
          <p:cNvSpPr>
            <a:spLocks noGrp="1"/>
          </p:cNvSpPr>
          <p:nvPr>
            <p:ph type="sldNum" sz="quarter" idx="12"/>
          </p:nvPr>
        </p:nvSpPr>
        <p:spPr/>
        <p:txBody>
          <a:bodyPr/>
          <a:lstStyle>
            <a:lvl1pPr algn="r">
              <a:defRPr/>
            </a:lvl1pPr>
          </a:lstStyle>
          <a:p>
            <a:pPr>
              <a:defRPr/>
            </a:pPr>
            <a:fld id="{4EC98CEA-8AD7-465C-9B1D-15CC9953EF83}" type="slidenum">
              <a:rPr lang="en-US"/>
              <a:pPr>
                <a:defRPr/>
              </a:pPr>
              <a:t>‹#›</a:t>
            </a:fld>
            <a:endParaRPr lang="en-US"/>
          </a:p>
        </p:txBody>
      </p:sp>
      <p:sp>
        <p:nvSpPr>
          <p:cNvPr id="10" name="Rectangle 9">
            <a:extLst>
              <a:ext uri="{FF2B5EF4-FFF2-40B4-BE49-F238E27FC236}">
                <a16:creationId xmlns:a16="http://schemas.microsoft.com/office/drawing/2014/main" id="{1A78951C-C2F8-437B-73BC-C6C549B147A4}"/>
              </a:ext>
            </a:extLst>
          </p:cNvPr>
          <p:cNvSpPr/>
          <p:nvPr userDrawn="1"/>
        </p:nvSpPr>
        <p:spPr>
          <a:xfrm>
            <a:off x="8531749" y="6710818"/>
            <a:ext cx="999213" cy="116523"/>
          </a:xfrm>
          <a:prstGeom prst="rect">
            <a:avLst/>
          </a:prstGeom>
          <a:solidFill>
            <a:srgbClr val="C511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72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45F4C-6583-404C-AF64-0796D2DA957D}"/>
              </a:ext>
            </a:extLst>
          </p:cNvPr>
          <p:cNvSpPr>
            <a:spLocks noGrp="1"/>
          </p:cNvSpPr>
          <p:nvPr>
            <p:ph type="title"/>
          </p:nvPr>
        </p:nvSpPr>
        <p:spPr/>
        <p:txBody>
          <a:bodyPr/>
          <a:lstStyle>
            <a:lvl1pPr>
              <a:defRPr sz="4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E061787F-1213-FB49-9F67-FA4EF291ECA8}"/>
              </a:ext>
            </a:extLst>
          </p:cNvPr>
          <p:cNvSpPr>
            <a:spLocks noGrp="1"/>
          </p:cNvSpPr>
          <p:nvPr>
            <p:ph type="dt" sz="half" idx="10"/>
          </p:nvPr>
        </p:nvSpPr>
        <p:spPr/>
        <p:txBody>
          <a:bodyPr/>
          <a:lstStyle>
            <a:lvl1pPr>
              <a:defRPr/>
            </a:lvl1pPr>
          </a:lstStyle>
          <a:p>
            <a:pPr>
              <a:defRPr/>
            </a:pPr>
            <a:fld id="{A5FAB4E7-B9BD-4DF2-80A4-F72A1909D8CE}" type="datetime1">
              <a:rPr lang="en-US" smtClean="0"/>
              <a:t>12/14/2023</a:t>
            </a:fld>
            <a:endParaRPr lang="en-US"/>
          </a:p>
        </p:txBody>
      </p:sp>
      <p:sp>
        <p:nvSpPr>
          <p:cNvPr id="4" name="Footer Placeholder 3">
            <a:extLst>
              <a:ext uri="{FF2B5EF4-FFF2-40B4-BE49-F238E27FC236}">
                <a16:creationId xmlns:a16="http://schemas.microsoft.com/office/drawing/2014/main" id="{0ACA366D-03D3-084A-B32C-748232326175}"/>
              </a:ext>
            </a:extLst>
          </p:cNvPr>
          <p:cNvSpPr>
            <a:spLocks noGrp="1"/>
          </p:cNvSpPr>
          <p:nvPr>
            <p:ph type="ftr" sz="quarter" idx="11"/>
          </p:nvPr>
        </p:nvSpPr>
        <p:spPr/>
        <p:txBody>
          <a:bodyPr/>
          <a:lstStyle>
            <a:lvl1pPr>
              <a:defRPr/>
            </a:lvl1pPr>
          </a:lstStyle>
          <a:p>
            <a:pPr>
              <a:defRPr/>
            </a:pPr>
            <a:r>
              <a:rPr lang="en-US" b="1">
                <a:solidFill>
                  <a:srgbClr val="4D5051"/>
                </a:solidFill>
                <a:latin typeface="Open Sans" pitchFamily="2" charset="0"/>
              </a:rPr>
              <a:t>CUI: ONR N00014-23-C-2015</a:t>
            </a:r>
            <a:endParaRPr lang="en-US" dirty="0"/>
          </a:p>
        </p:txBody>
      </p:sp>
      <p:sp>
        <p:nvSpPr>
          <p:cNvPr id="5" name="Slide Number Placeholder 4">
            <a:extLst>
              <a:ext uri="{FF2B5EF4-FFF2-40B4-BE49-F238E27FC236}">
                <a16:creationId xmlns:a16="http://schemas.microsoft.com/office/drawing/2014/main" id="{DAFFF5A7-46F9-6A4E-ACC6-ACBF10E636DD}"/>
              </a:ext>
            </a:extLst>
          </p:cNvPr>
          <p:cNvSpPr>
            <a:spLocks noGrp="1"/>
          </p:cNvSpPr>
          <p:nvPr>
            <p:ph type="sldNum" sz="quarter" idx="12"/>
          </p:nvPr>
        </p:nvSpPr>
        <p:spPr/>
        <p:txBody>
          <a:bodyPr/>
          <a:lstStyle>
            <a:lvl1pPr algn="r">
              <a:defRPr/>
            </a:lvl1pPr>
          </a:lstStyle>
          <a:p>
            <a:pPr>
              <a:defRPr/>
            </a:pPr>
            <a:fld id="{B0B5173C-3406-4D62-8690-345E2A745C9E}" type="slidenum">
              <a:rPr lang="en-US"/>
              <a:pPr>
                <a:defRPr/>
              </a:pPr>
              <a:t>‹#›</a:t>
            </a:fld>
            <a:endParaRPr lang="en-US"/>
          </a:p>
        </p:txBody>
      </p:sp>
      <p:sp>
        <p:nvSpPr>
          <p:cNvPr id="6" name="Rectangle 5">
            <a:extLst>
              <a:ext uri="{FF2B5EF4-FFF2-40B4-BE49-F238E27FC236}">
                <a16:creationId xmlns:a16="http://schemas.microsoft.com/office/drawing/2014/main" id="{57BF53AB-4A2B-0127-B382-F8C927F0E814}"/>
              </a:ext>
            </a:extLst>
          </p:cNvPr>
          <p:cNvSpPr/>
          <p:nvPr userDrawn="1"/>
        </p:nvSpPr>
        <p:spPr>
          <a:xfrm>
            <a:off x="8531749" y="6710818"/>
            <a:ext cx="999213" cy="116523"/>
          </a:xfrm>
          <a:prstGeom prst="rect">
            <a:avLst/>
          </a:prstGeom>
          <a:solidFill>
            <a:srgbClr val="C511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06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0B5BC7-2AD8-0040-9A41-6BE2CAC6C14E}"/>
              </a:ext>
            </a:extLst>
          </p:cNvPr>
          <p:cNvSpPr>
            <a:spLocks noGrp="1"/>
          </p:cNvSpPr>
          <p:nvPr>
            <p:ph type="dt" sz="half" idx="10"/>
          </p:nvPr>
        </p:nvSpPr>
        <p:spPr/>
        <p:txBody>
          <a:bodyPr/>
          <a:lstStyle>
            <a:lvl1pPr>
              <a:defRPr/>
            </a:lvl1pPr>
          </a:lstStyle>
          <a:p>
            <a:pPr>
              <a:defRPr/>
            </a:pPr>
            <a:fld id="{CCBF8EA8-7E08-4820-A0CA-AA2684A77B92}" type="datetime1">
              <a:rPr lang="en-US" smtClean="0"/>
              <a:t>12/14/2023</a:t>
            </a:fld>
            <a:endParaRPr lang="en-US"/>
          </a:p>
        </p:txBody>
      </p:sp>
      <p:sp>
        <p:nvSpPr>
          <p:cNvPr id="3" name="Footer Placeholder 2">
            <a:extLst>
              <a:ext uri="{FF2B5EF4-FFF2-40B4-BE49-F238E27FC236}">
                <a16:creationId xmlns:a16="http://schemas.microsoft.com/office/drawing/2014/main" id="{CEF60430-629D-9F4F-897B-F2F8E9498987}"/>
              </a:ext>
            </a:extLst>
          </p:cNvPr>
          <p:cNvSpPr>
            <a:spLocks noGrp="1"/>
          </p:cNvSpPr>
          <p:nvPr>
            <p:ph type="ftr" sz="quarter" idx="11"/>
          </p:nvPr>
        </p:nvSpPr>
        <p:spPr/>
        <p:txBody>
          <a:bodyPr/>
          <a:lstStyle>
            <a:lvl1pPr>
              <a:defRPr/>
            </a:lvl1pPr>
          </a:lstStyle>
          <a:p>
            <a:pPr>
              <a:defRPr/>
            </a:pPr>
            <a:r>
              <a:rPr lang="en-US" b="1">
                <a:solidFill>
                  <a:srgbClr val="4D5051"/>
                </a:solidFill>
                <a:latin typeface="Open Sans" pitchFamily="2" charset="0"/>
              </a:rPr>
              <a:t>CUI: ONR N00014-23-C-2015</a:t>
            </a:r>
            <a:endParaRPr lang="en-US" dirty="0"/>
          </a:p>
        </p:txBody>
      </p:sp>
      <p:sp>
        <p:nvSpPr>
          <p:cNvPr id="4" name="Slide Number Placeholder 3">
            <a:extLst>
              <a:ext uri="{FF2B5EF4-FFF2-40B4-BE49-F238E27FC236}">
                <a16:creationId xmlns:a16="http://schemas.microsoft.com/office/drawing/2014/main" id="{BF4AABCE-5787-8B4B-9BC5-3B7AABDF96F3}"/>
              </a:ext>
            </a:extLst>
          </p:cNvPr>
          <p:cNvSpPr>
            <a:spLocks noGrp="1"/>
          </p:cNvSpPr>
          <p:nvPr>
            <p:ph type="sldNum" sz="quarter" idx="12"/>
          </p:nvPr>
        </p:nvSpPr>
        <p:spPr/>
        <p:txBody>
          <a:bodyPr/>
          <a:lstStyle>
            <a:lvl1pPr algn="r">
              <a:defRPr/>
            </a:lvl1pPr>
          </a:lstStyle>
          <a:p>
            <a:pPr>
              <a:defRPr/>
            </a:pPr>
            <a:fld id="{6416E214-7DB8-41F6-AF23-5407AC5ECC85}" type="slidenum">
              <a:rPr lang="en-US"/>
              <a:pPr>
                <a:defRPr/>
              </a:pPr>
              <a:t>‹#›</a:t>
            </a:fld>
            <a:endParaRPr lang="en-US"/>
          </a:p>
        </p:txBody>
      </p:sp>
      <p:sp>
        <p:nvSpPr>
          <p:cNvPr id="5" name="Rectangle 4">
            <a:extLst>
              <a:ext uri="{FF2B5EF4-FFF2-40B4-BE49-F238E27FC236}">
                <a16:creationId xmlns:a16="http://schemas.microsoft.com/office/drawing/2014/main" id="{679E2292-35A9-29AE-16CA-06E755485B84}"/>
              </a:ext>
            </a:extLst>
          </p:cNvPr>
          <p:cNvSpPr/>
          <p:nvPr userDrawn="1"/>
        </p:nvSpPr>
        <p:spPr>
          <a:xfrm>
            <a:off x="8531749" y="6710818"/>
            <a:ext cx="999213" cy="116523"/>
          </a:xfrm>
          <a:prstGeom prst="rect">
            <a:avLst/>
          </a:prstGeom>
          <a:solidFill>
            <a:srgbClr val="C511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888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21934-A38A-D142-B876-D2127EB871B8}"/>
              </a:ext>
            </a:extLst>
          </p:cNvPr>
          <p:cNvSpPr>
            <a:spLocks noGrp="1"/>
          </p:cNvSpPr>
          <p:nvPr>
            <p:ph type="title"/>
          </p:nvPr>
        </p:nvSpPr>
        <p:spPr>
          <a:xfrm>
            <a:off x="839788" y="457200"/>
            <a:ext cx="3932237" cy="1600200"/>
          </a:xfrm>
        </p:spPr>
        <p:txBody>
          <a:bodyPr anchor="b"/>
          <a:lstStyle>
            <a:lvl1pPr>
              <a:defRPr sz="4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2FFEBA-C456-BA41-A7E6-94C3086EAB04}"/>
              </a:ext>
            </a:extLst>
          </p:cNvPr>
          <p:cNvSpPr>
            <a:spLocks noGrp="1"/>
          </p:cNvSpPr>
          <p:nvPr>
            <p:ph idx="1"/>
          </p:nvPr>
        </p:nvSpPr>
        <p:spPr>
          <a:xfrm>
            <a:off x="5183188" y="987425"/>
            <a:ext cx="6172200" cy="4873625"/>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DBB09C0-3F85-934A-8CBF-D52BF49DCD17}"/>
              </a:ext>
            </a:extLst>
          </p:cNvPr>
          <p:cNvSpPr>
            <a:spLocks noGrp="1"/>
          </p:cNvSpPr>
          <p:nvPr>
            <p:ph type="body" sz="half" idx="2"/>
          </p:nvPr>
        </p:nvSpPr>
        <p:spPr>
          <a:xfrm>
            <a:off x="839788" y="2057400"/>
            <a:ext cx="3932237" cy="3811588"/>
          </a:xfrm>
        </p:spPr>
        <p:txBody>
          <a:bodyPr/>
          <a:lstStyle>
            <a:lvl1pPr marL="342900" indent="-342900">
              <a:buFont typeface="Arial" panose="020B0604020202020204" pitchFamily="34" charset="0"/>
              <a:buChar char="•"/>
              <a:defRPr sz="20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CCBE4-ACFB-6A4E-9421-1C174E98585A}"/>
              </a:ext>
            </a:extLst>
          </p:cNvPr>
          <p:cNvSpPr>
            <a:spLocks noGrp="1"/>
          </p:cNvSpPr>
          <p:nvPr>
            <p:ph type="dt" sz="half" idx="10"/>
          </p:nvPr>
        </p:nvSpPr>
        <p:spPr/>
        <p:txBody>
          <a:bodyPr/>
          <a:lstStyle>
            <a:lvl1pPr>
              <a:defRPr/>
            </a:lvl1pPr>
          </a:lstStyle>
          <a:p>
            <a:pPr>
              <a:defRPr/>
            </a:pPr>
            <a:fld id="{D8EFC74F-F450-4B9B-9BB0-2B01A491DFDA}" type="datetime1">
              <a:rPr lang="en-US" smtClean="0"/>
              <a:t>12/14/2023</a:t>
            </a:fld>
            <a:endParaRPr lang="en-US"/>
          </a:p>
        </p:txBody>
      </p:sp>
      <p:sp>
        <p:nvSpPr>
          <p:cNvPr id="6" name="Footer Placeholder 5">
            <a:extLst>
              <a:ext uri="{FF2B5EF4-FFF2-40B4-BE49-F238E27FC236}">
                <a16:creationId xmlns:a16="http://schemas.microsoft.com/office/drawing/2014/main" id="{B61329E6-DAA1-324D-932C-AFF7F2F8A04F}"/>
              </a:ext>
            </a:extLst>
          </p:cNvPr>
          <p:cNvSpPr>
            <a:spLocks noGrp="1"/>
          </p:cNvSpPr>
          <p:nvPr>
            <p:ph type="ftr" sz="quarter" idx="11"/>
          </p:nvPr>
        </p:nvSpPr>
        <p:spPr/>
        <p:txBody>
          <a:bodyPr/>
          <a:lstStyle>
            <a:lvl1pPr>
              <a:defRPr/>
            </a:lvl1pPr>
          </a:lstStyle>
          <a:p>
            <a:pPr>
              <a:defRPr/>
            </a:pPr>
            <a:r>
              <a:rPr lang="en-US" b="1">
                <a:solidFill>
                  <a:srgbClr val="4D5051"/>
                </a:solidFill>
                <a:latin typeface="Open Sans" pitchFamily="2" charset="0"/>
              </a:rPr>
              <a:t>CUI: ONR N00014-23-C-2015</a:t>
            </a:r>
            <a:endParaRPr lang="en-US" dirty="0"/>
          </a:p>
        </p:txBody>
      </p:sp>
      <p:sp>
        <p:nvSpPr>
          <p:cNvPr id="7" name="Slide Number Placeholder 6">
            <a:extLst>
              <a:ext uri="{FF2B5EF4-FFF2-40B4-BE49-F238E27FC236}">
                <a16:creationId xmlns:a16="http://schemas.microsoft.com/office/drawing/2014/main" id="{44EAB3EB-8D00-4B45-A1D3-FBAFB12A1A43}"/>
              </a:ext>
            </a:extLst>
          </p:cNvPr>
          <p:cNvSpPr>
            <a:spLocks noGrp="1"/>
          </p:cNvSpPr>
          <p:nvPr>
            <p:ph type="sldNum" sz="quarter" idx="12"/>
          </p:nvPr>
        </p:nvSpPr>
        <p:spPr/>
        <p:txBody>
          <a:bodyPr/>
          <a:lstStyle>
            <a:lvl1pPr algn="r">
              <a:defRPr/>
            </a:lvl1pPr>
          </a:lstStyle>
          <a:p>
            <a:pPr>
              <a:defRPr/>
            </a:pPr>
            <a:fld id="{2A03E8D7-EAF4-457C-99C6-CDEFF110C57B}" type="slidenum">
              <a:rPr lang="en-US"/>
              <a:pPr>
                <a:defRPr/>
              </a:pPr>
              <a:t>‹#›</a:t>
            </a:fld>
            <a:endParaRPr lang="en-US"/>
          </a:p>
        </p:txBody>
      </p:sp>
      <p:sp>
        <p:nvSpPr>
          <p:cNvPr id="8" name="Rectangle 7">
            <a:extLst>
              <a:ext uri="{FF2B5EF4-FFF2-40B4-BE49-F238E27FC236}">
                <a16:creationId xmlns:a16="http://schemas.microsoft.com/office/drawing/2014/main" id="{81B0CE5A-ECDF-9DD9-2EBA-F38C46E2645E}"/>
              </a:ext>
            </a:extLst>
          </p:cNvPr>
          <p:cNvSpPr/>
          <p:nvPr userDrawn="1"/>
        </p:nvSpPr>
        <p:spPr>
          <a:xfrm>
            <a:off x="8531749" y="6710818"/>
            <a:ext cx="999213" cy="116523"/>
          </a:xfrm>
          <a:prstGeom prst="rect">
            <a:avLst/>
          </a:prstGeom>
          <a:solidFill>
            <a:srgbClr val="C511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33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E2530-2751-B543-966C-C2EBD1E0201E}"/>
              </a:ext>
            </a:extLst>
          </p:cNvPr>
          <p:cNvSpPr>
            <a:spLocks noGrp="1"/>
          </p:cNvSpPr>
          <p:nvPr>
            <p:ph type="title"/>
          </p:nvPr>
        </p:nvSpPr>
        <p:spPr>
          <a:xfrm>
            <a:off x="839788" y="457200"/>
            <a:ext cx="3932237" cy="1600200"/>
          </a:xfrm>
        </p:spPr>
        <p:txBody>
          <a:bodyPr anchor="b"/>
          <a:lstStyle>
            <a:lvl1pPr>
              <a:defRPr sz="4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31B25C5-3298-8142-88D5-9E1C7647819A}"/>
              </a:ext>
            </a:extLst>
          </p:cNvPr>
          <p:cNvSpPr>
            <a:spLocks noGrp="1"/>
          </p:cNvSpPr>
          <p:nvPr>
            <p:ph type="pic" idx="1"/>
          </p:nvPr>
        </p:nvSpPr>
        <p:spPr>
          <a:xfrm>
            <a:off x="5183188" y="987425"/>
            <a:ext cx="6172200" cy="4873625"/>
          </a:xfrm>
        </p:spPr>
        <p:txBody>
          <a:bodyPr rtlCol="0">
            <a:normAutofit/>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a:extLst>
              <a:ext uri="{FF2B5EF4-FFF2-40B4-BE49-F238E27FC236}">
                <a16:creationId xmlns:a16="http://schemas.microsoft.com/office/drawing/2014/main" id="{7A3925C1-4A8E-1B44-9C1F-38B40F2810EF}"/>
              </a:ext>
            </a:extLst>
          </p:cNvPr>
          <p:cNvSpPr>
            <a:spLocks noGrp="1"/>
          </p:cNvSpPr>
          <p:nvPr>
            <p:ph type="body" sz="half" idx="2"/>
          </p:nvPr>
        </p:nvSpPr>
        <p:spPr>
          <a:xfrm>
            <a:off x="839788" y="2057400"/>
            <a:ext cx="3932237" cy="3811588"/>
          </a:xfrm>
        </p:spPr>
        <p:txBody>
          <a:bodyPr/>
          <a:lstStyle>
            <a:lvl1pPr marL="285750" indent="-285750">
              <a:buFont typeface="Arial" panose="020B0604020202020204" pitchFamily="34" charset="0"/>
              <a:buChar char="•"/>
              <a:defRPr sz="20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43E7488-DD11-E2D7-5F11-0BDBF614D3BD}"/>
              </a:ext>
            </a:extLst>
          </p:cNvPr>
          <p:cNvSpPr>
            <a:spLocks noGrp="1"/>
          </p:cNvSpPr>
          <p:nvPr>
            <p:ph type="dt" sz="half" idx="10"/>
          </p:nvPr>
        </p:nvSpPr>
        <p:spPr/>
        <p:txBody>
          <a:bodyPr/>
          <a:lstStyle/>
          <a:p>
            <a:pPr>
              <a:defRPr/>
            </a:pPr>
            <a:fld id="{B213B811-83EA-4461-A19E-ECE2B05151F8}" type="datetime1">
              <a:rPr lang="en-US" smtClean="0"/>
              <a:t>12/14/2023</a:t>
            </a:fld>
            <a:endParaRPr lang="en-US"/>
          </a:p>
        </p:txBody>
      </p:sp>
      <p:sp>
        <p:nvSpPr>
          <p:cNvPr id="9" name="Footer Placeholder 8">
            <a:extLst>
              <a:ext uri="{FF2B5EF4-FFF2-40B4-BE49-F238E27FC236}">
                <a16:creationId xmlns:a16="http://schemas.microsoft.com/office/drawing/2014/main" id="{DAF1C426-5D3A-E356-236B-88316A46180C}"/>
              </a:ext>
            </a:extLst>
          </p:cNvPr>
          <p:cNvSpPr>
            <a:spLocks noGrp="1"/>
          </p:cNvSpPr>
          <p:nvPr>
            <p:ph type="ftr" sz="quarter" idx="11"/>
          </p:nvPr>
        </p:nvSpPr>
        <p:spPr/>
        <p:txBody>
          <a:bodyPr/>
          <a:lstStyle/>
          <a:p>
            <a:pPr>
              <a:defRPr/>
            </a:pPr>
            <a:r>
              <a:rPr lang="en-US" b="1">
                <a:solidFill>
                  <a:srgbClr val="4D5051"/>
                </a:solidFill>
                <a:latin typeface="Open Sans" pitchFamily="2" charset="0"/>
              </a:rPr>
              <a:t>CUI: ONR N00014-23-C-2015</a:t>
            </a:r>
            <a:endParaRPr lang="en-US" dirty="0"/>
          </a:p>
        </p:txBody>
      </p:sp>
      <p:sp>
        <p:nvSpPr>
          <p:cNvPr id="10" name="Slide Number Placeholder 9">
            <a:extLst>
              <a:ext uri="{FF2B5EF4-FFF2-40B4-BE49-F238E27FC236}">
                <a16:creationId xmlns:a16="http://schemas.microsoft.com/office/drawing/2014/main" id="{813885CA-830B-8F7D-1F7F-0786503FACDD}"/>
              </a:ext>
            </a:extLst>
          </p:cNvPr>
          <p:cNvSpPr>
            <a:spLocks noGrp="1"/>
          </p:cNvSpPr>
          <p:nvPr>
            <p:ph type="sldNum" sz="quarter" idx="12"/>
          </p:nvPr>
        </p:nvSpPr>
        <p:spPr/>
        <p:txBody>
          <a:bodyPr/>
          <a:lstStyle/>
          <a:p>
            <a:pPr>
              <a:defRPr/>
            </a:pPr>
            <a:fld id="{3C2238EC-0274-46D1-87F0-2F7354AC0CC8}" type="slidenum">
              <a:rPr lang="en-US" smtClean="0"/>
              <a:pPr>
                <a:defRPr/>
              </a:pPr>
              <a:t>‹#›</a:t>
            </a:fld>
            <a:endParaRPr lang="en-US" dirty="0"/>
          </a:p>
        </p:txBody>
      </p:sp>
      <p:sp>
        <p:nvSpPr>
          <p:cNvPr id="11" name="Rectangle 10">
            <a:extLst>
              <a:ext uri="{FF2B5EF4-FFF2-40B4-BE49-F238E27FC236}">
                <a16:creationId xmlns:a16="http://schemas.microsoft.com/office/drawing/2014/main" id="{C8D902FF-7F24-EED2-429D-F028C329BDC3}"/>
              </a:ext>
            </a:extLst>
          </p:cNvPr>
          <p:cNvSpPr/>
          <p:nvPr userDrawn="1"/>
        </p:nvSpPr>
        <p:spPr>
          <a:xfrm>
            <a:off x="8531749" y="6710818"/>
            <a:ext cx="999213" cy="116523"/>
          </a:xfrm>
          <a:prstGeom prst="rect">
            <a:avLst/>
          </a:prstGeom>
          <a:solidFill>
            <a:srgbClr val="C511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597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descr="A picture containing stop, drawing&#10;&#10;Description automatically generated"/>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674350" y="6237288"/>
            <a:ext cx="14176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2D98EC48-5D95-EE48-8F7F-C0FA164B4AF3}"/>
              </a:ext>
            </a:extLst>
          </p:cNvPr>
          <p:cNvSpPr/>
          <p:nvPr/>
        </p:nvSpPr>
        <p:spPr>
          <a:xfrm rot="5400000">
            <a:off x="5962650" y="728663"/>
            <a:ext cx="166687" cy="12091988"/>
          </a:xfrm>
          <a:prstGeom prst="rect">
            <a:avLst/>
          </a:prstGeom>
          <a:solidFill>
            <a:srgbClr val="C51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8"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9"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1B432DA-5FCD-904F-83BC-7AB5B55B50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Arial" panose="020B0604020202020204" pitchFamily="34" charset="0"/>
                <a:cs typeface="Arial" panose="020B0604020202020204" pitchFamily="34" charset="0"/>
              </a:defRPr>
            </a:lvl1pPr>
          </a:lstStyle>
          <a:p>
            <a:pPr>
              <a:defRPr/>
            </a:pPr>
            <a:fld id="{75749A65-2722-44D2-B53C-1402BF054467}" type="datetime1">
              <a:rPr lang="en-US" smtClean="0"/>
              <a:t>12/14/2023</a:t>
            </a:fld>
            <a:endParaRPr lang="en-US"/>
          </a:p>
        </p:txBody>
      </p:sp>
      <p:sp>
        <p:nvSpPr>
          <p:cNvPr id="5" name="Footer Placeholder 4">
            <a:extLst>
              <a:ext uri="{FF2B5EF4-FFF2-40B4-BE49-F238E27FC236}">
                <a16:creationId xmlns:a16="http://schemas.microsoft.com/office/drawing/2014/main" id="{25202C0E-00A8-5444-B23B-E9DD42327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a:solidFill>
                  <a:schemeClr val="tx1">
                    <a:tint val="75000"/>
                  </a:schemeClr>
                </a:solidFill>
                <a:latin typeface="Arial" panose="020B0604020202020204" pitchFamily="34" charset="0"/>
                <a:cs typeface="Arial" panose="020B0604020202020204" pitchFamily="34" charset="0"/>
              </a:defRPr>
            </a:lvl1pPr>
          </a:lstStyle>
          <a:p>
            <a:pPr>
              <a:defRPr/>
            </a:pPr>
            <a:r>
              <a:rPr lang="en-US" b="1">
                <a:solidFill>
                  <a:srgbClr val="4D5051"/>
                </a:solidFill>
                <a:latin typeface="Open Sans" pitchFamily="2" charset="0"/>
              </a:rPr>
              <a:t>CUI: ONR N00014-23-C-2015</a:t>
            </a:r>
            <a:endParaRPr lang="en-US" dirty="0"/>
          </a:p>
        </p:txBody>
      </p:sp>
      <p:sp>
        <p:nvSpPr>
          <p:cNvPr id="6" name="Slide Number Placeholder 5">
            <a:extLst>
              <a:ext uri="{FF2B5EF4-FFF2-40B4-BE49-F238E27FC236}">
                <a16:creationId xmlns:a16="http://schemas.microsoft.com/office/drawing/2014/main" id="{0635F08F-A3B6-7F40-93B2-FB3D2DF9B4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Arial" panose="020B0604020202020204" pitchFamily="34" charset="0"/>
                <a:cs typeface="Arial" panose="020B0604020202020204" pitchFamily="34" charset="0"/>
              </a:defRPr>
            </a:lvl1pPr>
          </a:lstStyle>
          <a:p>
            <a:pPr>
              <a:defRPr/>
            </a:pPr>
            <a:fld id="{3C2238EC-0274-46D1-87F0-2F7354AC0CC8}" type="slidenum">
              <a:rPr lang="en-US" smtClean="0"/>
              <a:pPr>
                <a:defRPr/>
              </a:pPr>
              <a:t>‹#›</a:t>
            </a:fld>
            <a:endParaRPr lang="en-US" dirty="0"/>
          </a:p>
        </p:txBody>
      </p:sp>
      <p:sp>
        <p:nvSpPr>
          <p:cNvPr id="1033" name="TextBox 7"/>
          <p:cNvSpPr txBox="1">
            <a:spLocks noChangeArrowheads="1"/>
          </p:cNvSpPr>
          <p:nvPr/>
        </p:nvSpPr>
        <p:spPr bwMode="auto">
          <a:xfrm>
            <a:off x="9018588" y="6643688"/>
            <a:ext cx="3146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1000" b="1" dirty="0">
                <a:solidFill>
                  <a:schemeClr val="bg1"/>
                </a:solidFill>
                <a:cs typeface="Arial" panose="020B0604020202020204" pitchFamily="34" charset="0"/>
              </a:rPr>
              <a:t>© 2021 Carnegie Mellon University. All rights reserved. </a:t>
            </a:r>
          </a:p>
        </p:txBody>
      </p:sp>
      <p:sp>
        <p:nvSpPr>
          <p:cNvPr id="69" name="Rectangle 68">
            <a:extLst>
              <a:ext uri="{FF2B5EF4-FFF2-40B4-BE49-F238E27FC236}">
                <a16:creationId xmlns:a16="http://schemas.microsoft.com/office/drawing/2014/main" id="{053795EE-E809-B746-87EC-7B23D01EE645}"/>
              </a:ext>
            </a:extLst>
          </p:cNvPr>
          <p:cNvSpPr/>
          <p:nvPr/>
        </p:nvSpPr>
        <p:spPr>
          <a:xfrm rot="10800000">
            <a:off x="12091988" y="0"/>
            <a:ext cx="112712" cy="6858000"/>
          </a:xfrm>
          <a:prstGeom prst="rect">
            <a:avLst/>
          </a:prstGeom>
          <a:solidFill>
            <a:srgbClr val="00448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hf sldNum="0" hdr="0" dt="0"/>
  <p:txStyles>
    <p:titleStyle>
      <a:lvl1pPr algn="l" rtl="0" eaLnBrk="1" fontAlgn="base" hangingPunct="1">
        <a:lnSpc>
          <a:spcPct val="90000"/>
        </a:lnSpc>
        <a:spcBef>
          <a:spcPct val="0"/>
        </a:spcBef>
        <a:spcAft>
          <a:spcPct val="0"/>
        </a:spcAft>
        <a:defRPr sz="3200" b="1" kern="1200">
          <a:solidFill>
            <a:schemeClr val="tx1"/>
          </a:solidFill>
          <a:latin typeface="Avenir Next" panose="020B0503020202020204" pitchFamily="34" charset="0"/>
          <a:ea typeface="Baghdad"/>
          <a:cs typeface="Baghdad" pitchFamily="2" charset="-78"/>
        </a:defRPr>
      </a:lvl1pPr>
      <a:lvl2pPr algn="l" rtl="0" eaLnBrk="1" fontAlgn="base" hangingPunct="1">
        <a:lnSpc>
          <a:spcPct val="90000"/>
        </a:lnSpc>
        <a:spcBef>
          <a:spcPct val="0"/>
        </a:spcBef>
        <a:spcAft>
          <a:spcPct val="0"/>
        </a:spcAft>
        <a:defRPr sz="3200" b="1">
          <a:solidFill>
            <a:schemeClr val="tx1"/>
          </a:solidFill>
          <a:latin typeface="Avenir Next"/>
          <a:ea typeface="Baghdad"/>
          <a:cs typeface="Baghdad"/>
        </a:defRPr>
      </a:lvl2pPr>
      <a:lvl3pPr algn="l" rtl="0" eaLnBrk="1" fontAlgn="base" hangingPunct="1">
        <a:lnSpc>
          <a:spcPct val="90000"/>
        </a:lnSpc>
        <a:spcBef>
          <a:spcPct val="0"/>
        </a:spcBef>
        <a:spcAft>
          <a:spcPct val="0"/>
        </a:spcAft>
        <a:defRPr sz="3200" b="1">
          <a:solidFill>
            <a:schemeClr val="tx1"/>
          </a:solidFill>
          <a:latin typeface="Avenir Next"/>
          <a:ea typeface="Baghdad"/>
          <a:cs typeface="Baghdad"/>
        </a:defRPr>
      </a:lvl3pPr>
      <a:lvl4pPr algn="l" rtl="0" eaLnBrk="1" fontAlgn="base" hangingPunct="1">
        <a:lnSpc>
          <a:spcPct val="90000"/>
        </a:lnSpc>
        <a:spcBef>
          <a:spcPct val="0"/>
        </a:spcBef>
        <a:spcAft>
          <a:spcPct val="0"/>
        </a:spcAft>
        <a:defRPr sz="3200" b="1">
          <a:solidFill>
            <a:schemeClr val="tx1"/>
          </a:solidFill>
          <a:latin typeface="Avenir Next"/>
          <a:ea typeface="Baghdad"/>
          <a:cs typeface="Baghdad"/>
        </a:defRPr>
      </a:lvl4pPr>
      <a:lvl5pPr algn="l" rtl="0" eaLnBrk="1" fontAlgn="base" hangingPunct="1">
        <a:lnSpc>
          <a:spcPct val="90000"/>
        </a:lnSpc>
        <a:spcBef>
          <a:spcPct val="0"/>
        </a:spcBef>
        <a:spcAft>
          <a:spcPct val="0"/>
        </a:spcAft>
        <a:defRPr sz="3200" b="1">
          <a:solidFill>
            <a:schemeClr val="tx1"/>
          </a:solidFill>
          <a:latin typeface="Avenir Next"/>
          <a:ea typeface="Baghdad"/>
          <a:cs typeface="Baghdad"/>
        </a:defRPr>
      </a:lvl5pPr>
      <a:lvl6pPr marL="457200" algn="l" rtl="0" eaLnBrk="1" fontAlgn="base" hangingPunct="1">
        <a:lnSpc>
          <a:spcPct val="90000"/>
        </a:lnSpc>
        <a:spcBef>
          <a:spcPct val="0"/>
        </a:spcBef>
        <a:spcAft>
          <a:spcPct val="0"/>
        </a:spcAft>
        <a:defRPr sz="3200" b="1">
          <a:solidFill>
            <a:schemeClr val="tx1"/>
          </a:solidFill>
          <a:latin typeface="Avenir Next"/>
          <a:ea typeface="Baghdad"/>
          <a:cs typeface="Baghdad"/>
        </a:defRPr>
      </a:lvl6pPr>
      <a:lvl7pPr marL="914400" algn="l" rtl="0" eaLnBrk="1" fontAlgn="base" hangingPunct="1">
        <a:lnSpc>
          <a:spcPct val="90000"/>
        </a:lnSpc>
        <a:spcBef>
          <a:spcPct val="0"/>
        </a:spcBef>
        <a:spcAft>
          <a:spcPct val="0"/>
        </a:spcAft>
        <a:defRPr sz="3200" b="1">
          <a:solidFill>
            <a:schemeClr val="tx1"/>
          </a:solidFill>
          <a:latin typeface="Avenir Next"/>
          <a:ea typeface="Baghdad"/>
          <a:cs typeface="Baghdad"/>
        </a:defRPr>
      </a:lvl7pPr>
      <a:lvl8pPr marL="1371600" algn="l" rtl="0" eaLnBrk="1" fontAlgn="base" hangingPunct="1">
        <a:lnSpc>
          <a:spcPct val="90000"/>
        </a:lnSpc>
        <a:spcBef>
          <a:spcPct val="0"/>
        </a:spcBef>
        <a:spcAft>
          <a:spcPct val="0"/>
        </a:spcAft>
        <a:defRPr sz="3200" b="1">
          <a:solidFill>
            <a:schemeClr val="tx1"/>
          </a:solidFill>
          <a:latin typeface="Avenir Next"/>
          <a:ea typeface="Baghdad"/>
          <a:cs typeface="Baghdad"/>
        </a:defRPr>
      </a:lvl8pPr>
      <a:lvl9pPr marL="1828800" algn="l" rtl="0" eaLnBrk="1" fontAlgn="base" hangingPunct="1">
        <a:lnSpc>
          <a:spcPct val="90000"/>
        </a:lnSpc>
        <a:spcBef>
          <a:spcPct val="0"/>
        </a:spcBef>
        <a:spcAft>
          <a:spcPct val="0"/>
        </a:spcAft>
        <a:defRPr sz="3200" b="1">
          <a:solidFill>
            <a:schemeClr val="tx1"/>
          </a:solidFill>
          <a:latin typeface="Avenir Next"/>
          <a:ea typeface="Baghdad"/>
          <a:cs typeface="Baghdad"/>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400" kern="1200">
          <a:solidFill>
            <a:schemeClr val="tx1"/>
          </a:solidFill>
          <a:latin typeface="Avenir Next Medium" panose="020B0503020202020204" pitchFamily="34" charset="0"/>
          <a:ea typeface="CordiaUPC"/>
          <a:cs typeface="CordiaUPC" panose="020B0304020202020204" pitchFamily="34" charset="-34"/>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Next" panose="020B0503020202020204" pitchFamily="34" charset="0"/>
          <a:ea typeface="CordiaUPC"/>
          <a:cs typeface="CordiaUPC" panose="020B0304020202020204" pitchFamily="34" charset="-34"/>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venir Next" panose="020B0503020202020204" pitchFamily="34" charset="0"/>
          <a:ea typeface="CordiaUPC"/>
          <a:cs typeface="CordiaUPC" panose="020B0304020202020204" pitchFamily="34" charset="-34"/>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400" kern="1200">
          <a:solidFill>
            <a:schemeClr val="tx1"/>
          </a:solidFill>
          <a:latin typeface="Avenir Next" panose="020B0503020202020204" pitchFamily="34" charset="0"/>
          <a:ea typeface="CordiaUPC"/>
          <a:cs typeface="CordiaUPC" panose="020B0304020202020204" pitchFamily="34" charset="-34"/>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200" kern="1200">
          <a:solidFill>
            <a:schemeClr val="tx1"/>
          </a:solidFill>
          <a:latin typeface="Avenir Next" panose="020B0503020202020204" pitchFamily="34" charset="0"/>
          <a:ea typeface="CordiaUPC"/>
          <a:cs typeface="CordiaUPC" panose="020B03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29.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vimeo.com/215521157"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microsoft.com/office/2007/relationships/hdphoto" Target="../media/hdphoto7.wdp"/></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0274E3-1D8F-D75E-3D9A-32BAFF1D7718}"/>
              </a:ext>
            </a:extLst>
          </p:cNvPr>
          <p:cNvSpPr>
            <a:spLocks noGrp="1"/>
          </p:cNvSpPr>
          <p:nvPr>
            <p:ph type="ctrTitle"/>
          </p:nvPr>
        </p:nvSpPr>
        <p:spPr/>
        <p:txBody>
          <a:bodyPr/>
          <a:lstStyle/>
          <a:p>
            <a:r>
              <a:rPr lang="en-US" dirty="0"/>
              <a:t>Robotic Exploration</a:t>
            </a:r>
          </a:p>
        </p:txBody>
      </p:sp>
      <p:sp>
        <p:nvSpPr>
          <p:cNvPr id="5" name="Subtitle 4">
            <a:extLst>
              <a:ext uri="{FF2B5EF4-FFF2-40B4-BE49-F238E27FC236}">
                <a16:creationId xmlns:a16="http://schemas.microsoft.com/office/drawing/2014/main" id="{A7FAA7D3-3359-8AD1-E011-8BE8F61DD27F}"/>
              </a:ext>
            </a:extLst>
          </p:cNvPr>
          <p:cNvSpPr>
            <a:spLocks noGrp="1"/>
          </p:cNvSpPr>
          <p:nvPr>
            <p:ph type="subTitle" idx="1"/>
          </p:nvPr>
        </p:nvSpPr>
        <p:spPr/>
        <p:txBody>
          <a:bodyPr/>
          <a:lstStyle/>
          <a:p>
            <a:r>
              <a:rPr lang="en-US" sz="2800" b="1" dirty="0"/>
              <a:t>With Camera, Distance Sensor &amp; Data Analysis</a:t>
            </a:r>
          </a:p>
          <a:p>
            <a:r>
              <a:rPr lang="en-US" dirty="0"/>
              <a:t>Jetson Nano with Jetbot</a:t>
            </a:r>
          </a:p>
        </p:txBody>
      </p:sp>
    </p:spTree>
    <p:extLst>
      <p:ext uri="{BB962C8B-B14F-4D97-AF65-F5344CB8AC3E}">
        <p14:creationId xmlns:p14="http://schemas.microsoft.com/office/powerpoint/2010/main" val="366242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sz="3600" dirty="0"/>
              <a:t>IMX219-160 Operating Conditions &amp; Limitations</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9" y="1761773"/>
            <a:ext cx="4092019" cy="2087576"/>
          </a:xfrm>
        </p:spPr>
        <p:txBody>
          <a:bodyPr/>
          <a:lstStyle/>
          <a:p>
            <a:pPr marL="0" indent="0">
              <a:buNone/>
            </a:pPr>
            <a:r>
              <a:rPr lang="en-US" sz="2400" b="1" dirty="0"/>
              <a:t>Optimal Conditions:</a:t>
            </a:r>
          </a:p>
          <a:p>
            <a:r>
              <a:rPr lang="en-US" sz="2000" dirty="0"/>
              <a:t>Temperature: 0°C to 50°C (Stable Image)</a:t>
            </a:r>
          </a:p>
          <a:p>
            <a:r>
              <a:rPr lang="en-US" sz="2000" dirty="0"/>
              <a:t>Adequate Lighting for High-Quality Images</a:t>
            </a:r>
          </a:p>
        </p:txBody>
      </p:sp>
      <p:sp>
        <p:nvSpPr>
          <p:cNvPr id="6" name="Content Placeholder 4">
            <a:extLst>
              <a:ext uri="{FF2B5EF4-FFF2-40B4-BE49-F238E27FC236}">
                <a16:creationId xmlns:a16="http://schemas.microsoft.com/office/drawing/2014/main" id="{26CFA064-DF98-2DAE-A2D1-B40C44F4B5D2}"/>
              </a:ext>
            </a:extLst>
          </p:cNvPr>
          <p:cNvSpPr txBox="1">
            <a:spLocks/>
          </p:cNvSpPr>
          <p:nvPr/>
        </p:nvSpPr>
        <p:spPr bwMode="auto">
          <a:xfrm>
            <a:off x="5675235" y="1690447"/>
            <a:ext cx="11001866" cy="208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3200" kern="1200">
                <a:solidFill>
                  <a:schemeClr val="tx1"/>
                </a:solidFill>
                <a:latin typeface="Arial" panose="020B0604020202020204" pitchFamily="34" charset="0"/>
                <a:ea typeface="CordiaUPC"/>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800" kern="1200">
                <a:solidFill>
                  <a:schemeClr val="tx1"/>
                </a:solidFill>
                <a:latin typeface="Arial" panose="020B0604020202020204" pitchFamily="34" charset="0"/>
                <a:ea typeface="CordiaUPC"/>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CordiaUPC"/>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800" kern="1200">
                <a:solidFill>
                  <a:schemeClr val="tx1"/>
                </a:solidFill>
                <a:latin typeface="Arial" panose="020B0604020202020204" pitchFamily="34" charset="0"/>
                <a:ea typeface="CordiaUPC"/>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rial" panose="020B0604020202020204" pitchFamily="34" charset="0"/>
                <a:ea typeface="CordiaUPC"/>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Limitations:</a:t>
            </a:r>
          </a:p>
          <a:p>
            <a:r>
              <a:rPr lang="en-US" sz="2000" dirty="0"/>
              <a:t>Temperature Range: -20°C to 70°C</a:t>
            </a:r>
          </a:p>
          <a:p>
            <a:r>
              <a:rPr lang="en-US" sz="2000" dirty="0"/>
              <a:t>Low/Bright Lighting Affects Image Quality</a:t>
            </a:r>
          </a:p>
          <a:p>
            <a:r>
              <a:rPr lang="en-US" sz="2000" dirty="0"/>
              <a:t>Distortion: &lt;14.3%</a:t>
            </a:r>
          </a:p>
          <a:p>
            <a:r>
              <a:rPr lang="en-US" sz="2000" dirty="0"/>
              <a:t>IR Sensitivity: Visible Light Only</a:t>
            </a:r>
          </a:p>
        </p:txBody>
      </p:sp>
      <p:cxnSp>
        <p:nvCxnSpPr>
          <p:cNvPr id="10" name="Straight Connector 9">
            <a:extLst>
              <a:ext uri="{FF2B5EF4-FFF2-40B4-BE49-F238E27FC236}">
                <a16:creationId xmlns:a16="http://schemas.microsoft.com/office/drawing/2014/main" id="{536ACF9D-53EC-05B0-64C9-AD9931A4B4F3}"/>
              </a:ext>
            </a:extLst>
          </p:cNvPr>
          <p:cNvCxnSpPr/>
          <p:nvPr/>
        </p:nvCxnSpPr>
        <p:spPr>
          <a:xfrm>
            <a:off x="5184742" y="1756997"/>
            <a:ext cx="0" cy="1672003"/>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IMX219-D160 dimensions">
            <a:extLst>
              <a:ext uri="{FF2B5EF4-FFF2-40B4-BE49-F238E27FC236}">
                <a16:creationId xmlns:a16="http://schemas.microsoft.com/office/drawing/2014/main" id="{64CE894E-FD05-1A4B-AD96-B3E31A08DEFC}"/>
              </a:ext>
            </a:extLst>
          </p:cNvPr>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bwMode="auto">
          <a:xfrm>
            <a:off x="838200" y="3860703"/>
            <a:ext cx="5294141" cy="234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12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Flexible USB LED Lamp</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9" y="1825625"/>
            <a:ext cx="6797512" cy="4249172"/>
          </a:xfrm>
        </p:spPr>
        <p:txBody>
          <a:bodyPr/>
          <a:lstStyle/>
          <a:p>
            <a:r>
              <a:rPr lang="en-US" sz="2800" dirty="0"/>
              <a:t>Flexible body, the lamp may be twisted  360 degrees to adjust light direction.</a:t>
            </a:r>
          </a:p>
          <a:p>
            <a:r>
              <a:rPr lang="en-US" sz="2800" dirty="0"/>
              <a:t>Lamp Specifications:</a:t>
            </a:r>
          </a:p>
          <a:p>
            <a:pPr lvl="1"/>
            <a:r>
              <a:rPr lang="en-US" sz="2400" dirty="0"/>
              <a:t>Light Source Type: ‎LED</a:t>
            </a:r>
          </a:p>
          <a:p>
            <a:pPr lvl="1"/>
            <a:r>
              <a:rPr lang="en-US" sz="2400" dirty="0"/>
              <a:t>Connectivity: USB</a:t>
            </a:r>
          </a:p>
          <a:p>
            <a:pPr lvl="1"/>
            <a:r>
              <a:rPr lang="en-US" sz="2400" dirty="0"/>
              <a:t>Wattage: ‎1 watts</a:t>
            </a:r>
          </a:p>
          <a:p>
            <a:pPr lvl="1"/>
            <a:r>
              <a:rPr lang="en-US" sz="2400" dirty="0"/>
              <a:t>Voltage:	‎5 Volts (DC)</a:t>
            </a:r>
          </a:p>
          <a:p>
            <a:pPr lvl="1"/>
            <a:r>
              <a:rPr lang="en-US" sz="2400" dirty="0"/>
              <a:t>Brightness: ‎80 Lumen</a:t>
            </a:r>
          </a:p>
          <a:p>
            <a:pPr lvl="1"/>
            <a:r>
              <a:rPr lang="en-US" sz="2400" dirty="0"/>
              <a:t>Color Temperature: ‎5500 Kelvin</a:t>
            </a:r>
          </a:p>
        </p:txBody>
      </p:sp>
      <p:pic>
        <p:nvPicPr>
          <p:cNvPr id="8" name="Picture 2">
            <a:extLst>
              <a:ext uri="{FF2B5EF4-FFF2-40B4-BE49-F238E27FC236}">
                <a16:creationId xmlns:a16="http://schemas.microsoft.com/office/drawing/2014/main" id="{8C237E4F-495A-2CA0-5B4E-A19721CAFABD}"/>
              </a:ext>
            </a:extLst>
          </p:cNvPr>
          <p:cNvPicPr>
            <a:picLocks noGrp="1" noChangeAspect="1" noChangeArrowheads="1"/>
          </p:cNvPicPr>
          <p:nvPr>
            <p:ph sz="half" idx="2"/>
          </p:nvPr>
        </p:nvPicPr>
        <p:blipFill rotWithShape="1">
          <a:blip r:embed="rId3" cstate="email">
            <a:extLst>
              <a:ext uri="{28A0092B-C50C-407E-A947-70E740481C1C}">
                <a14:useLocalDpi xmlns:a14="http://schemas.microsoft.com/office/drawing/2010/main"/>
              </a:ext>
            </a:extLst>
          </a:blip>
          <a:srcRect/>
          <a:stretch/>
        </p:blipFill>
        <p:spPr bwMode="auto">
          <a:xfrm>
            <a:off x="8439870" y="600583"/>
            <a:ext cx="646261"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9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Hardware Setup</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9" y="1825625"/>
            <a:ext cx="5294091" cy="4351338"/>
          </a:xfrm>
        </p:spPr>
        <p:txBody>
          <a:bodyPr/>
          <a:lstStyle/>
          <a:p>
            <a:r>
              <a:rPr lang="en-US" sz="2400" dirty="0"/>
              <a:t>Ensure that the Camera on the Jetson Nano is facing outward, such that it can capture images of the robot’s surroundings.</a:t>
            </a:r>
          </a:p>
          <a:p>
            <a:r>
              <a:rPr lang="en-US" sz="2400" dirty="0"/>
              <a:t>Connect the USB Light to the Jetson Nano and orient it to illuminate the camera’s field of view.</a:t>
            </a:r>
          </a:p>
        </p:txBody>
      </p:sp>
      <p:pic>
        <p:nvPicPr>
          <p:cNvPr id="3" name="Content Placeholder 2" descr="A green robot with black wires and a light&#10;&#10;Description automatically generated">
            <a:extLst>
              <a:ext uri="{FF2B5EF4-FFF2-40B4-BE49-F238E27FC236}">
                <a16:creationId xmlns:a16="http://schemas.microsoft.com/office/drawing/2014/main" id="{D139E370-5309-365B-D8D4-B5C33D062224}"/>
              </a:ext>
            </a:extLst>
          </p:cNvPr>
          <p:cNvPicPr>
            <a:picLocks noGrp="1" noChangeAspect="1"/>
          </p:cNvPicPr>
          <p:nvPr>
            <p:ph sz="half" idx="2"/>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6345141" y="1777256"/>
            <a:ext cx="5372378" cy="3377372"/>
          </a:xfrm>
          <a:prstGeom prst="rect">
            <a:avLst/>
          </a:prstGeom>
        </p:spPr>
      </p:pic>
    </p:spTree>
    <p:extLst>
      <p:ext uri="{BB962C8B-B14F-4D97-AF65-F5344CB8AC3E}">
        <p14:creationId xmlns:p14="http://schemas.microsoft.com/office/powerpoint/2010/main" val="333533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VL53L1X Time-of-Flight Distance Sensor</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9" y="1825625"/>
            <a:ext cx="6731443" cy="4249172"/>
          </a:xfrm>
        </p:spPr>
        <p:txBody>
          <a:bodyPr/>
          <a:lstStyle/>
          <a:p>
            <a:r>
              <a:rPr lang="en-US" sz="2800" dirty="0"/>
              <a:t>A state-of-the-art distance sensor utilizing Time-of-Flight (</a:t>
            </a:r>
            <a:r>
              <a:rPr lang="en-US" sz="2800" dirty="0" err="1"/>
              <a:t>ToF</a:t>
            </a:r>
            <a:r>
              <a:rPr lang="en-US" sz="2800" dirty="0"/>
              <a:t>) technology.</a:t>
            </a:r>
          </a:p>
          <a:p>
            <a:pPr lvl="1"/>
            <a:r>
              <a:rPr lang="en-US" sz="2400" dirty="0"/>
              <a:t>Works by measuring the time it takes for emitted light to reflect off an object and return.</a:t>
            </a:r>
          </a:p>
          <a:p>
            <a:r>
              <a:rPr lang="en-US" sz="2800" dirty="0"/>
              <a:t>Measures distances from 40mm to 4m with high accuracy.</a:t>
            </a:r>
          </a:p>
          <a:p>
            <a:r>
              <a:rPr lang="en-US" sz="2800" dirty="0"/>
              <a:t>27-degree Field-of-View</a:t>
            </a:r>
          </a:p>
        </p:txBody>
      </p:sp>
      <p:pic>
        <p:nvPicPr>
          <p:cNvPr id="14" name="Content Placeholder 13" descr="A black and gold electronic device&#10;&#10;Description automatically generated">
            <a:extLst>
              <a:ext uri="{FF2B5EF4-FFF2-40B4-BE49-F238E27FC236}">
                <a16:creationId xmlns:a16="http://schemas.microsoft.com/office/drawing/2014/main" id="{4D1FF1F3-2E97-8C5F-A1D5-9285669B4D79}"/>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7569642" y="1560309"/>
            <a:ext cx="3526035" cy="2816094"/>
          </a:xfrm>
        </p:spPr>
      </p:pic>
      <p:pic>
        <p:nvPicPr>
          <p:cNvPr id="16" name="Picture 15">
            <a:extLst>
              <a:ext uri="{FF2B5EF4-FFF2-40B4-BE49-F238E27FC236}">
                <a16:creationId xmlns:a16="http://schemas.microsoft.com/office/drawing/2014/main" id="{613045DA-B4C8-DDCB-03F9-03799A6D022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37707" y="4246024"/>
            <a:ext cx="2657970" cy="1708695"/>
          </a:xfrm>
          <a:prstGeom prst="rect">
            <a:avLst/>
          </a:prstGeom>
        </p:spPr>
      </p:pic>
    </p:spTree>
    <p:extLst>
      <p:ext uri="{BB962C8B-B14F-4D97-AF65-F5344CB8AC3E}">
        <p14:creationId xmlns:p14="http://schemas.microsoft.com/office/powerpoint/2010/main" val="1207248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VL53L1X Time-of-Flight Distance Sensor</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7446396" y="1795832"/>
            <a:ext cx="4114800" cy="2163759"/>
          </a:xfrm>
        </p:spPr>
        <p:txBody>
          <a:bodyPr/>
          <a:lstStyle/>
          <a:p>
            <a:r>
              <a:rPr lang="en-US" sz="2800" dirty="0"/>
              <a:t>The sensor emits a pulse of light.</a:t>
            </a:r>
          </a:p>
          <a:p>
            <a:r>
              <a:rPr lang="en-US" sz="2800" dirty="0"/>
              <a:t>Measures the time taken for the pulse to bounce off an object and return.</a:t>
            </a:r>
          </a:p>
          <a:p>
            <a:r>
              <a:rPr lang="en-US" sz="2800" dirty="0"/>
              <a:t>Uses this time measurement to calculate distance.</a:t>
            </a:r>
          </a:p>
        </p:txBody>
      </p:sp>
      <p:grpSp>
        <p:nvGrpSpPr>
          <p:cNvPr id="25" name="Group 24">
            <a:extLst>
              <a:ext uri="{FF2B5EF4-FFF2-40B4-BE49-F238E27FC236}">
                <a16:creationId xmlns:a16="http://schemas.microsoft.com/office/drawing/2014/main" id="{DA9942DC-B878-38DD-0EA7-EE9F7397BB87}"/>
              </a:ext>
            </a:extLst>
          </p:cNvPr>
          <p:cNvGrpSpPr/>
          <p:nvPr/>
        </p:nvGrpSpPr>
        <p:grpSpPr>
          <a:xfrm>
            <a:off x="1150121" y="1795832"/>
            <a:ext cx="6085735" cy="4199293"/>
            <a:chOff x="5554975" y="1542912"/>
            <a:chExt cx="6085735" cy="4199293"/>
          </a:xfrm>
        </p:grpSpPr>
        <p:pic>
          <p:nvPicPr>
            <p:cNvPr id="9" name="Picture 8">
              <a:extLst>
                <a:ext uri="{FF2B5EF4-FFF2-40B4-BE49-F238E27FC236}">
                  <a16:creationId xmlns:a16="http://schemas.microsoft.com/office/drawing/2014/main" id="{C9824B32-DB56-734C-4319-8B37366FCE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800000">
              <a:off x="5554975" y="2129250"/>
              <a:ext cx="912761" cy="2747275"/>
            </a:xfrm>
            <a:prstGeom prst="rect">
              <a:avLst/>
            </a:prstGeom>
          </p:spPr>
        </p:pic>
        <p:sp>
          <p:nvSpPr>
            <p:cNvPr id="12" name="Flowchart: Direct Access Storage 11">
              <a:extLst>
                <a:ext uri="{FF2B5EF4-FFF2-40B4-BE49-F238E27FC236}">
                  <a16:creationId xmlns:a16="http://schemas.microsoft.com/office/drawing/2014/main" id="{7E06344C-DB39-C48D-3DBB-8CB75F1EDA0F}"/>
                </a:ext>
              </a:extLst>
            </p:cNvPr>
            <p:cNvSpPr/>
            <p:nvPr/>
          </p:nvSpPr>
          <p:spPr>
            <a:xfrm flipH="1">
              <a:off x="9891423" y="1542912"/>
              <a:ext cx="1749287" cy="3772176"/>
            </a:xfrm>
            <a:prstGeom prst="flowChartMagneticDrum">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B0CF10D-CBF0-EB0C-F1CD-76A8B1793F1E}"/>
                </a:ext>
              </a:extLst>
            </p:cNvPr>
            <p:cNvCxnSpPr/>
            <p:nvPr/>
          </p:nvCxnSpPr>
          <p:spPr>
            <a:xfrm>
              <a:off x="6528021" y="2649881"/>
              <a:ext cx="3212327" cy="689667"/>
            </a:xfrm>
            <a:prstGeom prst="straightConnector1">
              <a:avLst/>
            </a:prstGeom>
            <a:ln w="57150">
              <a:solidFill>
                <a:srgbClr val="E04F2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9969E7-28D3-593D-1B75-2E50F6FB2D7A}"/>
                </a:ext>
              </a:extLst>
            </p:cNvPr>
            <p:cNvCxnSpPr>
              <a:cxnSpLocks/>
            </p:cNvCxnSpPr>
            <p:nvPr/>
          </p:nvCxnSpPr>
          <p:spPr>
            <a:xfrm flipH="1">
              <a:off x="6528021" y="3518453"/>
              <a:ext cx="3212327" cy="728887"/>
            </a:xfrm>
            <a:prstGeom prst="straightConnector1">
              <a:avLst/>
            </a:prstGeom>
            <a:ln w="57150">
              <a:solidFill>
                <a:srgbClr val="E04F28"/>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1F9598F-D271-1333-F1B5-90FADEC96F44}"/>
                </a:ext>
              </a:extLst>
            </p:cNvPr>
            <p:cNvSpPr txBox="1"/>
            <p:nvPr/>
          </p:nvSpPr>
          <p:spPr>
            <a:xfrm>
              <a:off x="6467736" y="2235238"/>
              <a:ext cx="958917" cy="400110"/>
            </a:xfrm>
            <a:prstGeom prst="rect">
              <a:avLst/>
            </a:prstGeom>
            <a:noFill/>
          </p:spPr>
          <p:txBody>
            <a:bodyPr wrap="none" rtlCol="0">
              <a:spAutoFit/>
            </a:bodyPr>
            <a:lstStyle/>
            <a:p>
              <a:r>
                <a:rPr lang="en-US" sz="2000" dirty="0"/>
                <a:t>Emitter</a:t>
              </a:r>
            </a:p>
          </p:txBody>
        </p:sp>
        <p:sp>
          <p:nvSpPr>
            <p:cNvPr id="21" name="TextBox 20">
              <a:extLst>
                <a:ext uri="{FF2B5EF4-FFF2-40B4-BE49-F238E27FC236}">
                  <a16:creationId xmlns:a16="http://schemas.microsoft.com/office/drawing/2014/main" id="{2028C8FA-14E3-990E-3822-B9B0FB1E830A}"/>
                </a:ext>
              </a:extLst>
            </p:cNvPr>
            <p:cNvSpPr txBox="1"/>
            <p:nvPr/>
          </p:nvSpPr>
          <p:spPr>
            <a:xfrm>
              <a:off x="6467736" y="4344248"/>
              <a:ext cx="1075359" cy="400110"/>
            </a:xfrm>
            <a:prstGeom prst="rect">
              <a:avLst/>
            </a:prstGeom>
            <a:noFill/>
          </p:spPr>
          <p:txBody>
            <a:bodyPr wrap="none" rtlCol="0">
              <a:spAutoFit/>
            </a:bodyPr>
            <a:lstStyle/>
            <a:p>
              <a:r>
                <a:rPr lang="en-US" sz="2000" dirty="0"/>
                <a:t>Receiver</a:t>
              </a:r>
            </a:p>
          </p:txBody>
        </p:sp>
        <p:sp>
          <p:nvSpPr>
            <p:cNvPr id="23" name="TextBox 22">
              <a:extLst>
                <a:ext uri="{FF2B5EF4-FFF2-40B4-BE49-F238E27FC236}">
                  <a16:creationId xmlns:a16="http://schemas.microsoft.com/office/drawing/2014/main" id="{915E1A91-4B2F-3C1D-AA6E-1C0419AADE9A}"/>
                </a:ext>
              </a:extLst>
            </p:cNvPr>
            <p:cNvSpPr txBox="1"/>
            <p:nvPr/>
          </p:nvSpPr>
          <p:spPr>
            <a:xfrm>
              <a:off x="10194205" y="5342095"/>
              <a:ext cx="873957" cy="400110"/>
            </a:xfrm>
            <a:prstGeom prst="rect">
              <a:avLst/>
            </a:prstGeom>
            <a:noFill/>
          </p:spPr>
          <p:txBody>
            <a:bodyPr wrap="none" rtlCol="0">
              <a:spAutoFit/>
            </a:bodyPr>
            <a:lstStyle/>
            <a:p>
              <a:r>
                <a:rPr lang="en-US" sz="2000" dirty="0"/>
                <a:t>Object</a:t>
              </a:r>
            </a:p>
          </p:txBody>
        </p:sp>
        <p:sp>
          <p:nvSpPr>
            <p:cNvPr id="24" name="TextBox 23">
              <a:extLst>
                <a:ext uri="{FF2B5EF4-FFF2-40B4-BE49-F238E27FC236}">
                  <a16:creationId xmlns:a16="http://schemas.microsoft.com/office/drawing/2014/main" id="{9723F31D-5B37-531C-75D8-EB42DD976DE1}"/>
                </a:ext>
              </a:extLst>
            </p:cNvPr>
            <p:cNvSpPr txBox="1"/>
            <p:nvPr/>
          </p:nvSpPr>
          <p:spPr>
            <a:xfrm>
              <a:off x="5648281" y="1725303"/>
              <a:ext cx="891591" cy="400110"/>
            </a:xfrm>
            <a:prstGeom prst="rect">
              <a:avLst/>
            </a:prstGeom>
            <a:noFill/>
          </p:spPr>
          <p:txBody>
            <a:bodyPr wrap="none" rtlCol="0">
              <a:spAutoFit/>
            </a:bodyPr>
            <a:lstStyle/>
            <a:p>
              <a:r>
                <a:rPr lang="en-US" sz="2000" dirty="0"/>
                <a:t>Sensor</a:t>
              </a:r>
            </a:p>
          </p:txBody>
        </p:sp>
      </p:grpSp>
      <p:sp>
        <p:nvSpPr>
          <p:cNvPr id="2" name="TextBox 1">
            <a:extLst>
              <a:ext uri="{FF2B5EF4-FFF2-40B4-BE49-F238E27FC236}">
                <a16:creationId xmlns:a16="http://schemas.microsoft.com/office/drawing/2014/main" id="{AEB34F84-7C07-B158-B101-1BD4FDD1747D}"/>
              </a:ext>
            </a:extLst>
          </p:cNvPr>
          <p:cNvSpPr txBox="1"/>
          <p:nvPr/>
        </p:nvSpPr>
        <p:spPr>
          <a:xfrm>
            <a:off x="3412287" y="3464302"/>
            <a:ext cx="1683794" cy="400110"/>
          </a:xfrm>
          <a:prstGeom prst="rect">
            <a:avLst/>
          </a:prstGeom>
          <a:noFill/>
        </p:spPr>
        <p:txBody>
          <a:bodyPr wrap="none" rtlCol="0">
            <a:spAutoFit/>
          </a:bodyPr>
          <a:lstStyle/>
          <a:p>
            <a:r>
              <a:rPr lang="en-US" sz="2000" dirty="0"/>
              <a:t>Elapsed Time?</a:t>
            </a:r>
          </a:p>
        </p:txBody>
      </p:sp>
    </p:spTree>
    <p:extLst>
      <p:ext uri="{BB962C8B-B14F-4D97-AF65-F5344CB8AC3E}">
        <p14:creationId xmlns:p14="http://schemas.microsoft.com/office/powerpoint/2010/main" val="2471029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Connecting VL53L1X to Jetson Nano</a:t>
            </a:r>
          </a:p>
        </p:txBody>
      </p:sp>
      <p:sp>
        <p:nvSpPr>
          <p:cNvPr id="2" name="Content Placeholder 1">
            <a:extLst>
              <a:ext uri="{FF2B5EF4-FFF2-40B4-BE49-F238E27FC236}">
                <a16:creationId xmlns:a16="http://schemas.microsoft.com/office/drawing/2014/main" id="{7063845B-D4B9-C865-5D51-8EC6638ABA3D}"/>
              </a:ext>
            </a:extLst>
          </p:cNvPr>
          <p:cNvSpPr>
            <a:spLocks noGrp="1"/>
          </p:cNvSpPr>
          <p:nvPr>
            <p:ph sz="half" idx="2"/>
          </p:nvPr>
        </p:nvSpPr>
        <p:spPr>
          <a:xfrm>
            <a:off x="946206" y="1602557"/>
            <a:ext cx="6114552" cy="4574406"/>
          </a:xfrm>
        </p:spPr>
        <p:txBody>
          <a:bodyPr/>
          <a:lstStyle/>
          <a:p>
            <a:r>
              <a:rPr lang="en-US" sz="2000" dirty="0"/>
              <a:t>Secure the VL53L1X Distance Sensor to the front of the robot, with the sensor name facing up. </a:t>
            </a:r>
          </a:p>
          <a:p>
            <a:r>
              <a:rPr lang="en-US" sz="2000" dirty="0"/>
              <a:t>Use the Qwiic Cable to connect the sensor to the Jetson GPIO. Breadboard Jumper cables may be used to extend the length. </a:t>
            </a:r>
          </a:p>
          <a:p>
            <a:pPr lvl="1"/>
            <a:r>
              <a:rPr lang="en-US" sz="1800" b="1" dirty="0"/>
              <a:t>Black Wire (GND): </a:t>
            </a:r>
            <a:r>
              <a:rPr lang="en-US" sz="1800" dirty="0"/>
              <a:t>Connects to any GND pin on the Jetson Nano.</a:t>
            </a:r>
          </a:p>
          <a:p>
            <a:pPr lvl="1"/>
            <a:r>
              <a:rPr lang="en-US" sz="1800" b="1" dirty="0">
                <a:solidFill>
                  <a:srgbClr val="FF0000"/>
                </a:solidFill>
              </a:rPr>
              <a:t>Red Wire (3.3V): </a:t>
            </a:r>
            <a:r>
              <a:rPr lang="en-US" sz="1800" dirty="0"/>
              <a:t>Power the sensor by connecting to a 3.3V pin on the Nano.</a:t>
            </a:r>
          </a:p>
          <a:p>
            <a:pPr lvl="1"/>
            <a:r>
              <a:rPr lang="en-US" sz="1800" b="1" dirty="0">
                <a:solidFill>
                  <a:srgbClr val="0070C0"/>
                </a:solidFill>
              </a:rPr>
              <a:t>Blue Wire (SDA): </a:t>
            </a:r>
            <a:r>
              <a:rPr lang="en-US" sz="1800" dirty="0"/>
              <a:t>Data line, connects to Pin 27 on the Nano.</a:t>
            </a:r>
          </a:p>
          <a:p>
            <a:pPr lvl="1"/>
            <a:r>
              <a:rPr lang="en-US" sz="1800" b="1" dirty="0">
                <a:solidFill>
                  <a:srgbClr val="FFC000"/>
                </a:solidFill>
              </a:rPr>
              <a:t>Yellow Wire (SCL): </a:t>
            </a:r>
            <a:r>
              <a:rPr lang="en-US" sz="1800" dirty="0"/>
              <a:t>Clock line, connects to Pin 28 on the Nano.</a:t>
            </a:r>
          </a:p>
        </p:txBody>
      </p:sp>
      <p:pic>
        <p:nvPicPr>
          <p:cNvPr id="6" name="Content Placeholder 5" descr="A green machine with wires&#10;&#10;Description automatically generated">
            <a:extLst>
              <a:ext uri="{FF2B5EF4-FFF2-40B4-BE49-F238E27FC236}">
                <a16:creationId xmlns:a16="http://schemas.microsoft.com/office/drawing/2014/main" id="{2A90E9B9-56EA-EFEF-EDB5-2A9756195D39}"/>
              </a:ext>
            </a:extLst>
          </p:cNvPr>
          <p:cNvPicPr>
            <a:picLocks noGrp="1" noChangeAspect="1"/>
          </p:cNvPicPr>
          <p:nvPr>
            <p:ph sz="half" idx="1"/>
          </p:nvPr>
        </p:nvPicPr>
        <p:blipFill>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7793038" y="1602557"/>
            <a:ext cx="3354387" cy="2525656"/>
          </a:xfrm>
        </p:spPr>
      </p:pic>
      <p:pic>
        <p:nvPicPr>
          <p:cNvPr id="9" name="Picture 8" descr="A close up of a circuit board&#10;&#10;Description automatically generated">
            <a:extLst>
              <a:ext uri="{FF2B5EF4-FFF2-40B4-BE49-F238E27FC236}">
                <a16:creationId xmlns:a16="http://schemas.microsoft.com/office/drawing/2014/main" id="{7CF17EB2-5C55-A0DE-A603-F3C8016E06DC}"/>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7793037" y="4332343"/>
            <a:ext cx="3354388" cy="2024008"/>
          </a:xfrm>
          <a:prstGeom prst="rect">
            <a:avLst/>
          </a:prstGeom>
        </p:spPr>
      </p:pic>
    </p:spTree>
    <p:extLst>
      <p:ext uri="{BB962C8B-B14F-4D97-AF65-F5344CB8AC3E}">
        <p14:creationId xmlns:p14="http://schemas.microsoft.com/office/powerpoint/2010/main" val="2480668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Connecting VL53L1X to Jetson Nano</a:t>
            </a:r>
          </a:p>
        </p:txBody>
      </p:sp>
      <p:sp>
        <p:nvSpPr>
          <p:cNvPr id="2" name="Content Placeholder 1">
            <a:extLst>
              <a:ext uri="{FF2B5EF4-FFF2-40B4-BE49-F238E27FC236}">
                <a16:creationId xmlns:a16="http://schemas.microsoft.com/office/drawing/2014/main" id="{7063845B-D4B9-C865-5D51-8EC6638ABA3D}"/>
              </a:ext>
            </a:extLst>
          </p:cNvPr>
          <p:cNvSpPr>
            <a:spLocks noGrp="1"/>
          </p:cNvSpPr>
          <p:nvPr>
            <p:ph sz="half" idx="2"/>
          </p:nvPr>
        </p:nvSpPr>
        <p:spPr>
          <a:xfrm>
            <a:off x="946206" y="1602557"/>
            <a:ext cx="5478448" cy="4574406"/>
          </a:xfrm>
        </p:spPr>
        <p:txBody>
          <a:bodyPr/>
          <a:lstStyle/>
          <a:p>
            <a:r>
              <a:rPr lang="en-US" sz="2800" dirty="0"/>
              <a:t>If you used </a:t>
            </a:r>
            <a:r>
              <a:rPr lang="en-US" sz="2400" dirty="0"/>
              <a:t>Breadboard Jumper Cables to extend the length the length of the cables, electrical tape may be used to ensure the connection holds as the robot moves.</a:t>
            </a:r>
          </a:p>
          <a:p>
            <a:r>
              <a:rPr lang="en-US" sz="2400" dirty="0"/>
              <a:t>Ensure that the cables connecting the sensor to the Jetson GPIO are not at risk of entanglement with the wheels or other components.  </a:t>
            </a:r>
          </a:p>
          <a:p>
            <a:endParaRPr lang="en-US" sz="2400" dirty="0"/>
          </a:p>
        </p:txBody>
      </p:sp>
      <p:pic>
        <p:nvPicPr>
          <p:cNvPr id="10" name="Content Placeholder 9" descr="A green machine with white wheels&#10;&#10;Description automatically generated">
            <a:extLst>
              <a:ext uri="{FF2B5EF4-FFF2-40B4-BE49-F238E27FC236}">
                <a16:creationId xmlns:a16="http://schemas.microsoft.com/office/drawing/2014/main" id="{60BD90C0-8B39-AA32-EA50-A17242BB2094}"/>
              </a:ext>
            </a:extLst>
          </p:cNvPr>
          <p:cNvPicPr>
            <a:picLocks noGrp="1" noChangeAspect="1"/>
          </p:cNvPicPr>
          <p:nvPr>
            <p:ph sz="half" idx="1"/>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6535701" y="1729869"/>
            <a:ext cx="4611723" cy="3653163"/>
          </a:xfrm>
          <a:prstGeom prst="rect">
            <a:avLst/>
          </a:prstGeom>
        </p:spPr>
      </p:pic>
    </p:spTree>
    <p:extLst>
      <p:ext uri="{BB962C8B-B14F-4D97-AF65-F5344CB8AC3E}">
        <p14:creationId xmlns:p14="http://schemas.microsoft.com/office/powerpoint/2010/main" val="22692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Sensor Range and Accuracy Factors</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9" y="1761773"/>
            <a:ext cx="4092019" cy="2087576"/>
          </a:xfrm>
        </p:spPr>
        <p:txBody>
          <a:bodyPr/>
          <a:lstStyle/>
          <a:p>
            <a:pPr marL="0" indent="0">
              <a:buNone/>
            </a:pPr>
            <a:r>
              <a:rPr lang="en-US" sz="2400" b="1" dirty="0"/>
              <a:t>Optimal Conditions:</a:t>
            </a:r>
          </a:p>
          <a:p>
            <a:r>
              <a:rPr lang="en-US" sz="2000" dirty="0"/>
              <a:t>Indoors with controlled lighting.</a:t>
            </a:r>
          </a:p>
          <a:p>
            <a:r>
              <a:rPr lang="en-US" sz="2000" dirty="0"/>
              <a:t>Away from reflective surfaces.</a:t>
            </a:r>
          </a:p>
          <a:p>
            <a:r>
              <a:rPr lang="en-US" sz="2000" dirty="0"/>
              <a:t>Stable power supply.</a:t>
            </a:r>
          </a:p>
        </p:txBody>
      </p:sp>
      <p:pic>
        <p:nvPicPr>
          <p:cNvPr id="3" name="Content Placeholder 2">
            <a:extLst>
              <a:ext uri="{FF2B5EF4-FFF2-40B4-BE49-F238E27FC236}">
                <a16:creationId xmlns:a16="http://schemas.microsoft.com/office/drawing/2014/main" id="{B3F6F503-707B-867C-A856-B23C90092062}"/>
              </a:ext>
            </a:extLst>
          </p:cNvPr>
          <p:cNvPicPr>
            <a:picLocks noGrp="1" noChangeAspect="1"/>
          </p:cNvPicPr>
          <p:nvPr>
            <p:ph sz="half" idx="2"/>
          </p:nvPr>
        </p:nvPicPr>
        <p:blipFill>
          <a:blip r:embed="rId3"/>
          <a:stretch>
            <a:fillRect/>
          </a:stretch>
        </p:blipFill>
        <p:spPr>
          <a:xfrm>
            <a:off x="838200" y="3778023"/>
            <a:ext cx="10162165" cy="2087576"/>
          </a:xfrm>
          <a:prstGeom prst="rect">
            <a:avLst/>
          </a:prstGeom>
        </p:spPr>
      </p:pic>
      <p:sp>
        <p:nvSpPr>
          <p:cNvPr id="6" name="Content Placeholder 4">
            <a:extLst>
              <a:ext uri="{FF2B5EF4-FFF2-40B4-BE49-F238E27FC236}">
                <a16:creationId xmlns:a16="http://schemas.microsoft.com/office/drawing/2014/main" id="{26CFA064-DF98-2DAE-A2D1-B40C44F4B5D2}"/>
              </a:ext>
            </a:extLst>
          </p:cNvPr>
          <p:cNvSpPr txBox="1">
            <a:spLocks/>
          </p:cNvSpPr>
          <p:nvPr/>
        </p:nvSpPr>
        <p:spPr bwMode="auto">
          <a:xfrm>
            <a:off x="5675235" y="1690447"/>
            <a:ext cx="11001866" cy="208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3200" kern="1200">
                <a:solidFill>
                  <a:schemeClr val="tx1"/>
                </a:solidFill>
                <a:latin typeface="Arial" panose="020B0604020202020204" pitchFamily="34" charset="0"/>
                <a:ea typeface="CordiaUPC"/>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800" kern="1200">
                <a:solidFill>
                  <a:schemeClr val="tx1"/>
                </a:solidFill>
                <a:latin typeface="Arial" panose="020B0604020202020204" pitchFamily="34" charset="0"/>
                <a:ea typeface="CordiaUPC"/>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CordiaUPC"/>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800" kern="1200">
                <a:solidFill>
                  <a:schemeClr val="tx1"/>
                </a:solidFill>
                <a:latin typeface="Arial" panose="020B0604020202020204" pitchFamily="34" charset="0"/>
                <a:ea typeface="CordiaUPC"/>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rial" panose="020B0604020202020204" pitchFamily="34" charset="0"/>
                <a:ea typeface="CordiaUPC"/>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Limitations:</a:t>
            </a:r>
          </a:p>
          <a:p>
            <a:r>
              <a:rPr lang="en-US" sz="2000" dirty="0"/>
              <a:t>Accuracy decreases with increased ambient light.</a:t>
            </a:r>
          </a:p>
          <a:p>
            <a:r>
              <a:rPr lang="en-US" sz="2000" dirty="0"/>
              <a:t>Reflective surfaces can cause false readings.</a:t>
            </a:r>
          </a:p>
          <a:p>
            <a:r>
              <a:rPr lang="en-US" sz="2000" dirty="0"/>
              <a:t>Limited to a maximum distance of ~4 meters.</a:t>
            </a:r>
          </a:p>
        </p:txBody>
      </p:sp>
      <p:cxnSp>
        <p:nvCxnSpPr>
          <p:cNvPr id="10" name="Straight Connector 9">
            <a:extLst>
              <a:ext uri="{FF2B5EF4-FFF2-40B4-BE49-F238E27FC236}">
                <a16:creationId xmlns:a16="http://schemas.microsoft.com/office/drawing/2014/main" id="{536ACF9D-53EC-05B0-64C9-AD9931A4B4F3}"/>
              </a:ext>
            </a:extLst>
          </p:cNvPr>
          <p:cNvCxnSpPr/>
          <p:nvPr/>
        </p:nvCxnSpPr>
        <p:spPr>
          <a:xfrm>
            <a:off x="5184742" y="1756997"/>
            <a:ext cx="0" cy="167200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0948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VL53L1X Sensor Calibration </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200" y="1825625"/>
            <a:ext cx="5257800" cy="4351338"/>
          </a:xfrm>
        </p:spPr>
        <p:txBody>
          <a:bodyPr/>
          <a:lstStyle/>
          <a:p>
            <a:r>
              <a:rPr lang="en-US" sz="2000" dirty="0"/>
              <a:t>Open the </a:t>
            </a:r>
            <a:r>
              <a:rPr lang="en-US" sz="2000" b="1" i="1" dirty="0"/>
              <a:t>VL53L1X Sensor Calibration Test</a:t>
            </a:r>
            <a:r>
              <a:rPr lang="en-US" sz="2000" dirty="0"/>
              <a:t> Jupyter Notebook.</a:t>
            </a:r>
          </a:p>
          <a:p>
            <a:r>
              <a:rPr lang="en-US" sz="2000" dirty="0"/>
              <a:t>The code included initializes the VL53L1X Distance Sensor and outputs 10 sensor readings (1 per second for 10 seconds). Run the code to ensure that the sensor is working and providing accurate distance readings.</a:t>
            </a:r>
          </a:p>
          <a:p>
            <a:r>
              <a:rPr lang="en-US" sz="2000" dirty="0"/>
              <a:t>The value in the “</a:t>
            </a:r>
            <a:r>
              <a:rPr lang="en-US" sz="2000" dirty="0" err="1"/>
              <a:t>start_ranging</a:t>
            </a:r>
            <a:r>
              <a:rPr lang="en-US" sz="2000" dirty="0"/>
              <a:t>()” command controls whether the distance sensor is calibrated for short, medium, or long-distance ranges and may be modified based on your environment and testing.</a:t>
            </a:r>
          </a:p>
        </p:txBody>
      </p:sp>
      <p:pic>
        <p:nvPicPr>
          <p:cNvPr id="6" name="Picture 5">
            <a:extLst>
              <a:ext uri="{FF2B5EF4-FFF2-40B4-BE49-F238E27FC236}">
                <a16:creationId xmlns:a16="http://schemas.microsoft.com/office/drawing/2014/main" id="{96BC447B-0D71-A7F8-F490-230BEA4BB7B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84183" y="1977625"/>
            <a:ext cx="4472095" cy="447523"/>
          </a:xfrm>
          <a:prstGeom prst="rect">
            <a:avLst/>
          </a:prstGeom>
          <a:ln>
            <a:solidFill>
              <a:schemeClr val="bg1">
                <a:lumMod val="75000"/>
              </a:schemeClr>
            </a:solidFill>
          </a:ln>
        </p:spPr>
      </p:pic>
      <p:pic>
        <p:nvPicPr>
          <p:cNvPr id="3" name="Picture 2">
            <a:extLst>
              <a:ext uri="{FF2B5EF4-FFF2-40B4-BE49-F238E27FC236}">
                <a16:creationId xmlns:a16="http://schemas.microsoft.com/office/drawing/2014/main" id="{1C756526-C653-9ABF-A546-E372029BFD02}"/>
              </a:ext>
            </a:extLst>
          </p:cNvPr>
          <p:cNvPicPr>
            <a:picLocks noChangeAspect="1"/>
          </p:cNvPicPr>
          <p:nvPr/>
        </p:nvPicPr>
        <p:blipFill>
          <a:blip r:embed="rId4"/>
          <a:stretch>
            <a:fillRect/>
          </a:stretch>
        </p:blipFill>
        <p:spPr>
          <a:xfrm>
            <a:off x="6284184" y="5088936"/>
            <a:ext cx="1778440" cy="979739"/>
          </a:xfrm>
          <a:prstGeom prst="rect">
            <a:avLst/>
          </a:prstGeom>
        </p:spPr>
      </p:pic>
      <p:pic>
        <p:nvPicPr>
          <p:cNvPr id="9" name="Picture 8">
            <a:extLst>
              <a:ext uri="{FF2B5EF4-FFF2-40B4-BE49-F238E27FC236}">
                <a16:creationId xmlns:a16="http://schemas.microsoft.com/office/drawing/2014/main" id="{AA1BB9CF-3EEB-B9BF-88C3-8FB58E323E66}"/>
              </a:ext>
            </a:extLst>
          </p:cNvPr>
          <p:cNvPicPr>
            <a:picLocks noChangeAspect="1"/>
          </p:cNvPicPr>
          <p:nvPr/>
        </p:nvPicPr>
        <p:blipFill>
          <a:blip r:embed="rId5"/>
          <a:stretch>
            <a:fillRect/>
          </a:stretch>
        </p:blipFill>
        <p:spPr>
          <a:xfrm>
            <a:off x="6284184" y="2652489"/>
            <a:ext cx="2928570" cy="2278960"/>
          </a:xfrm>
          <a:prstGeom prst="rect">
            <a:avLst/>
          </a:prstGeom>
          <a:ln>
            <a:solidFill>
              <a:schemeClr val="bg1">
                <a:lumMod val="75000"/>
              </a:schemeClr>
            </a:solidFill>
          </a:ln>
        </p:spPr>
      </p:pic>
    </p:spTree>
    <p:extLst>
      <p:ext uri="{BB962C8B-B14F-4D97-AF65-F5344CB8AC3E}">
        <p14:creationId xmlns:p14="http://schemas.microsoft.com/office/powerpoint/2010/main" val="1217792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C0C61F-9DC5-67F9-B601-9A7B10E5DE46}"/>
              </a:ext>
            </a:extLst>
          </p:cNvPr>
          <p:cNvSpPr>
            <a:spLocks noGrp="1"/>
          </p:cNvSpPr>
          <p:nvPr>
            <p:ph type="title"/>
          </p:nvPr>
        </p:nvSpPr>
        <p:spPr/>
        <p:txBody>
          <a:bodyPr/>
          <a:lstStyle/>
          <a:p>
            <a:r>
              <a:rPr lang="en-US" dirty="0"/>
              <a:t>Procedures</a:t>
            </a:r>
          </a:p>
        </p:txBody>
      </p:sp>
      <p:sp>
        <p:nvSpPr>
          <p:cNvPr id="5" name="Text Placeholder 4">
            <a:extLst>
              <a:ext uri="{FF2B5EF4-FFF2-40B4-BE49-F238E27FC236}">
                <a16:creationId xmlns:a16="http://schemas.microsoft.com/office/drawing/2014/main" id="{83B9C7C9-5F97-3D30-4723-76F9C3B68DA0}"/>
              </a:ext>
            </a:extLst>
          </p:cNvPr>
          <p:cNvSpPr>
            <a:spLocks noGrp="1"/>
          </p:cNvSpPr>
          <p:nvPr>
            <p:ph type="body" idx="1"/>
          </p:nvPr>
        </p:nvSpPr>
        <p:spPr/>
        <p:txBody>
          <a:bodyPr/>
          <a:lstStyle/>
          <a:p>
            <a:r>
              <a:rPr lang="en-US" dirty="0"/>
              <a:t>Robotic Exploration</a:t>
            </a:r>
          </a:p>
        </p:txBody>
      </p:sp>
    </p:spTree>
    <p:extLst>
      <p:ext uri="{BB962C8B-B14F-4D97-AF65-F5344CB8AC3E}">
        <p14:creationId xmlns:p14="http://schemas.microsoft.com/office/powerpoint/2010/main" val="2883457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Robotic Exploration</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200" y="1825625"/>
            <a:ext cx="6532659" cy="4351338"/>
          </a:xfrm>
        </p:spPr>
        <p:txBody>
          <a:bodyPr/>
          <a:lstStyle/>
          <a:p>
            <a:r>
              <a:rPr lang="en-US" sz="2000" dirty="0"/>
              <a:t>Sometimes robots are sent into environments that are impossible or unsafe for humans.</a:t>
            </a:r>
          </a:p>
          <a:p>
            <a:r>
              <a:rPr lang="en-US" sz="2000" dirty="0"/>
              <a:t>For example, this Pipe Exploration robot can travel through gas pipelines and collect data on the integrity of the pipe infrastructure: </a:t>
            </a:r>
            <a:r>
              <a:rPr lang="en-US" sz="2000" dirty="0">
                <a:hlinkClick r:id="rId3"/>
              </a:rPr>
              <a:t>https://vimeo.com/215521157</a:t>
            </a:r>
            <a:r>
              <a:rPr lang="en-US" sz="2000" dirty="0"/>
              <a:t> </a:t>
            </a:r>
          </a:p>
          <a:p>
            <a:r>
              <a:rPr lang="en-US" sz="2000" dirty="0"/>
              <a:t>This data is then used to identify necessary repairs while avoiding excessive costs of digging up sections in need of no repair. </a:t>
            </a:r>
          </a:p>
          <a:p>
            <a:r>
              <a:rPr lang="en-US" sz="2000" dirty="0"/>
              <a:t>In this exercise, you will use a robot to collect visual data from an environment with limited human visibility. </a:t>
            </a:r>
          </a:p>
        </p:txBody>
      </p:sp>
      <p:pic>
        <p:nvPicPr>
          <p:cNvPr id="6" name="Content Placeholder 5">
            <a:extLst>
              <a:ext uri="{FF2B5EF4-FFF2-40B4-BE49-F238E27FC236}">
                <a16:creationId xmlns:a16="http://schemas.microsoft.com/office/drawing/2014/main" id="{249F7620-A1DE-D5B1-B9D6-CD53AA89ACD9}"/>
              </a:ext>
            </a:extLst>
          </p:cNvPr>
          <p:cNvPicPr>
            <a:picLocks noGrp="1" noChangeAspect="1"/>
          </p:cNvPicPr>
          <p:nvPr>
            <p:ph sz="half" idx="2"/>
          </p:nvPr>
        </p:nvPicPr>
        <p:blipFill>
          <a:blip r:embed="rId4" cstate="email">
            <a:extLst>
              <a:ext uri="{28A0092B-C50C-407E-A947-70E740481C1C}">
                <a14:useLocalDpi xmlns:a14="http://schemas.microsoft.com/office/drawing/2010/main"/>
              </a:ext>
            </a:extLst>
          </a:blip>
          <a:stretch>
            <a:fillRect/>
          </a:stretch>
        </p:blipFill>
        <p:spPr>
          <a:xfrm>
            <a:off x="7562241" y="842818"/>
            <a:ext cx="4125514" cy="2357818"/>
          </a:xfrm>
        </p:spPr>
      </p:pic>
      <p:pic>
        <p:nvPicPr>
          <p:cNvPr id="3" name="Picture 2">
            <a:extLst>
              <a:ext uri="{FF2B5EF4-FFF2-40B4-BE49-F238E27FC236}">
                <a16:creationId xmlns:a16="http://schemas.microsoft.com/office/drawing/2014/main" id="{C551805F-4AEF-45A0-FB58-3D81AFD59E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62241" y="3380023"/>
            <a:ext cx="4125514" cy="2320601"/>
          </a:xfrm>
          <a:prstGeom prst="rect">
            <a:avLst/>
          </a:prstGeom>
        </p:spPr>
      </p:pic>
    </p:spTree>
    <p:extLst>
      <p:ext uri="{BB962C8B-B14F-4D97-AF65-F5344CB8AC3E}">
        <p14:creationId xmlns:p14="http://schemas.microsoft.com/office/powerpoint/2010/main" val="435304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Investigation: Environment 1</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8" y="1825625"/>
            <a:ext cx="7033183" cy="4351338"/>
          </a:xfrm>
        </p:spPr>
        <p:txBody>
          <a:bodyPr/>
          <a:lstStyle/>
          <a:p>
            <a:r>
              <a:rPr lang="en-US" sz="2400" dirty="0"/>
              <a:t>In this Investigation, you will collect camera and distance sensor data from two separate environments with limited-or-no human visibility. </a:t>
            </a:r>
          </a:p>
          <a:p>
            <a:pPr lvl="1"/>
            <a:r>
              <a:rPr lang="en-US" sz="1800" b="1" dirty="0"/>
              <a:t>Environment 1: Small area, adequate lighting</a:t>
            </a:r>
          </a:p>
          <a:p>
            <a:pPr lvl="1"/>
            <a:r>
              <a:rPr lang="en-US" sz="1800" b="1" dirty="0"/>
              <a:t>Environment 2: Large area, poor lighting </a:t>
            </a:r>
          </a:p>
          <a:p>
            <a:r>
              <a:rPr lang="en-US" sz="2400" dirty="0"/>
              <a:t>This process will help you to better understand how the different sensors perform under these conditions, allowing you to generate plans that leverage the strengths of the sensors and system.</a:t>
            </a:r>
          </a:p>
          <a:p>
            <a:r>
              <a:rPr lang="en-US" sz="2400" dirty="0"/>
              <a:t>Begin by placing your robot in Environment 1.</a:t>
            </a:r>
          </a:p>
          <a:p>
            <a:endParaRPr lang="en-US" sz="2400" dirty="0"/>
          </a:p>
        </p:txBody>
      </p:sp>
      <p:pic>
        <p:nvPicPr>
          <p:cNvPr id="9" name="Content Placeholder 8" descr="A group of objects on the floor&#10;&#10;Description automatically generated">
            <a:extLst>
              <a:ext uri="{FF2B5EF4-FFF2-40B4-BE49-F238E27FC236}">
                <a16:creationId xmlns:a16="http://schemas.microsoft.com/office/drawing/2014/main" id="{1A88CC31-808B-E421-4703-82ECEABDDB9C}"/>
              </a:ext>
            </a:extLst>
          </p:cNvPr>
          <p:cNvPicPr>
            <a:picLocks noGrp="1" noChangeAspect="1"/>
          </p:cNvPicPr>
          <p:nvPr>
            <p:ph sz="half" idx="2"/>
          </p:nvPr>
        </p:nvPicPr>
        <p:blipFill>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7840426" y="1870074"/>
            <a:ext cx="3905372" cy="2940515"/>
          </a:xfrm>
        </p:spPr>
      </p:pic>
    </p:spTree>
    <p:extLst>
      <p:ext uri="{BB962C8B-B14F-4D97-AF65-F5344CB8AC3E}">
        <p14:creationId xmlns:p14="http://schemas.microsoft.com/office/powerpoint/2010/main" val="1624107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Robot and Camera Calibration</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9" y="1825625"/>
            <a:ext cx="6524709" cy="4351338"/>
          </a:xfrm>
        </p:spPr>
        <p:txBody>
          <a:bodyPr/>
          <a:lstStyle/>
          <a:p>
            <a:r>
              <a:rPr lang="en-US" sz="2400" dirty="0"/>
              <a:t>Begin running </a:t>
            </a:r>
            <a:r>
              <a:rPr lang="en-US" sz="2400" b="1" i="1" dirty="0"/>
              <a:t>Robotic Exploration Investigation (with Camera, Distance Sensor and Enhanced Analysis) </a:t>
            </a:r>
            <a:r>
              <a:rPr lang="en-US" sz="2400" dirty="0"/>
              <a:t>Jupyter Notebook</a:t>
            </a:r>
          </a:p>
          <a:p>
            <a:r>
              <a:rPr lang="en-US" sz="2400" dirty="0"/>
              <a:t>Place the robot in a known location with objects in view.</a:t>
            </a:r>
          </a:p>
          <a:p>
            <a:r>
              <a:rPr lang="en-US" sz="2400" dirty="0"/>
              <a:t>Run the steps through the “</a:t>
            </a:r>
            <a:r>
              <a:rPr lang="en-US" sz="2400" i="1" dirty="0"/>
              <a:t>3. Raw Data Visualization</a:t>
            </a:r>
            <a:r>
              <a:rPr lang="en-US" sz="2400" dirty="0"/>
              <a:t>” section of the notebook to set up the distance sensor, robot and camera. </a:t>
            </a:r>
          </a:p>
          <a:p>
            <a:pPr lvl="1"/>
            <a:r>
              <a:rPr lang="en-US" sz="2000" dirty="0"/>
              <a:t>Verify that the view in the camera widget is working, properly angled and illuminated to capture the robot’s surroundings.</a:t>
            </a:r>
          </a:p>
          <a:p>
            <a:pPr lvl="1"/>
            <a:r>
              <a:rPr lang="en-US" sz="2000" dirty="0"/>
              <a:t>Adjust the camera and USB light as necessary.</a:t>
            </a:r>
          </a:p>
        </p:txBody>
      </p:sp>
      <p:pic>
        <p:nvPicPr>
          <p:cNvPr id="8" name="Content Placeholder 7" descr="A green robot with black antenna and two red cubes&#10;&#10;Description automatically generated">
            <a:extLst>
              <a:ext uri="{FF2B5EF4-FFF2-40B4-BE49-F238E27FC236}">
                <a16:creationId xmlns:a16="http://schemas.microsoft.com/office/drawing/2014/main" id="{71BF23F6-1986-C3DB-A757-11322B0C1DD9}"/>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8619828" y="1046364"/>
            <a:ext cx="3231666" cy="2433254"/>
          </a:xfrm>
        </p:spPr>
      </p:pic>
      <p:pic>
        <p:nvPicPr>
          <p:cNvPr id="3" name="Picture 2" descr="A close-up of a table&#10;&#10;Description automatically generated">
            <a:extLst>
              <a:ext uri="{FF2B5EF4-FFF2-40B4-BE49-F238E27FC236}">
                <a16:creationId xmlns:a16="http://schemas.microsoft.com/office/drawing/2014/main" id="{A294A2A5-BECD-D4CF-DCA8-1327C23825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76376" y="3614554"/>
            <a:ext cx="4208126" cy="2606860"/>
          </a:xfrm>
          <a:prstGeom prst="rect">
            <a:avLst/>
          </a:prstGeom>
        </p:spPr>
      </p:pic>
    </p:spTree>
    <p:extLst>
      <p:ext uri="{BB962C8B-B14F-4D97-AF65-F5344CB8AC3E}">
        <p14:creationId xmlns:p14="http://schemas.microsoft.com/office/powerpoint/2010/main" val="3944472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Robot Turn Calibration</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9" y="1566407"/>
            <a:ext cx="10379698" cy="3260035"/>
          </a:xfrm>
        </p:spPr>
        <p:txBody>
          <a:bodyPr/>
          <a:lstStyle/>
          <a:p>
            <a:r>
              <a:rPr lang="en-US" sz="2000" dirty="0"/>
              <a:t>Run the “</a:t>
            </a:r>
            <a:r>
              <a:rPr lang="en-US" sz="2000" i="1" dirty="0"/>
              <a:t>4. Robot Movement Calibration</a:t>
            </a:r>
            <a:r>
              <a:rPr lang="en-US" sz="2000" dirty="0"/>
              <a:t>” section of the notebook to find the appropriate values for </a:t>
            </a:r>
            <a:r>
              <a:rPr lang="en-US" sz="2000" dirty="0" err="1"/>
              <a:t>robot_speed</a:t>
            </a:r>
            <a:r>
              <a:rPr lang="en-US" sz="2000" dirty="0"/>
              <a:t> and time_to_360.</a:t>
            </a:r>
          </a:p>
          <a:p>
            <a:r>
              <a:rPr lang="en-US" sz="2000" dirty="0"/>
              <a:t>Adjust the </a:t>
            </a:r>
            <a:r>
              <a:rPr lang="en-US" sz="2000" dirty="0" err="1"/>
              <a:t>robot_speed</a:t>
            </a:r>
            <a:r>
              <a:rPr lang="en-US" sz="2000" dirty="0"/>
              <a:t> and time_to_360 variables until the robot very slowly creates a full 360 degree turn.</a:t>
            </a:r>
          </a:p>
        </p:txBody>
      </p:sp>
      <p:pic>
        <p:nvPicPr>
          <p:cNvPr id="3" name="Picture 2">
            <a:extLst>
              <a:ext uri="{FF2B5EF4-FFF2-40B4-BE49-F238E27FC236}">
                <a16:creationId xmlns:a16="http://schemas.microsoft.com/office/drawing/2014/main" id="{8FD6D9F2-7225-5F0E-C80B-F33A5061D2E4}"/>
              </a:ext>
            </a:extLst>
          </p:cNvPr>
          <p:cNvPicPr>
            <a:picLocks noChangeAspect="1"/>
          </p:cNvPicPr>
          <p:nvPr/>
        </p:nvPicPr>
        <p:blipFill>
          <a:blip r:embed="rId3"/>
          <a:stretch>
            <a:fillRect/>
          </a:stretch>
        </p:blipFill>
        <p:spPr>
          <a:xfrm>
            <a:off x="1349997" y="3016577"/>
            <a:ext cx="7456994" cy="2275015"/>
          </a:xfrm>
          <a:prstGeom prst="rect">
            <a:avLst/>
          </a:prstGeom>
        </p:spPr>
      </p:pic>
    </p:spTree>
    <p:extLst>
      <p:ext uri="{BB962C8B-B14F-4D97-AF65-F5344CB8AC3E}">
        <p14:creationId xmlns:p14="http://schemas.microsoft.com/office/powerpoint/2010/main" val="4261624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Adjust Time Forward Parameter</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9" y="1825625"/>
            <a:ext cx="6922274" cy="4351338"/>
          </a:xfrm>
        </p:spPr>
        <p:txBody>
          <a:bodyPr/>
          <a:lstStyle/>
          <a:p>
            <a:pPr marL="0" indent="0">
              <a:buNone/>
            </a:pPr>
            <a:r>
              <a:rPr lang="en-US" sz="2400" dirty="0"/>
              <a:t>The code block under the “</a:t>
            </a:r>
            <a:r>
              <a:rPr lang="en-US" sz="2400" i="1" dirty="0"/>
              <a:t>5. Raw Data Collection</a:t>
            </a:r>
            <a:r>
              <a:rPr lang="en-US" sz="2400" dirty="0"/>
              <a:t>” section of the notebook contains a variable that allows you to rapidly adjust how far the robot should travel before collecting data.</a:t>
            </a:r>
          </a:p>
          <a:p>
            <a:r>
              <a:rPr lang="en-US" sz="2400" dirty="0"/>
              <a:t>Adjust this parameter so that the robot travels the correct duration forward.</a:t>
            </a:r>
          </a:p>
        </p:txBody>
      </p:sp>
      <p:pic>
        <p:nvPicPr>
          <p:cNvPr id="6" name="Content Placeholder 5">
            <a:extLst>
              <a:ext uri="{FF2B5EF4-FFF2-40B4-BE49-F238E27FC236}">
                <a16:creationId xmlns:a16="http://schemas.microsoft.com/office/drawing/2014/main" id="{9955CBF2-1CC3-B938-47C2-76E46A0D5F5F}"/>
              </a:ext>
            </a:extLst>
          </p:cNvPr>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a:stretch/>
        </p:blipFill>
        <p:spPr>
          <a:xfrm>
            <a:off x="7978434" y="1825625"/>
            <a:ext cx="3312248" cy="1074554"/>
          </a:xfrm>
        </p:spPr>
      </p:pic>
    </p:spTree>
    <p:extLst>
      <p:ext uri="{BB962C8B-B14F-4D97-AF65-F5344CB8AC3E}">
        <p14:creationId xmlns:p14="http://schemas.microsoft.com/office/powerpoint/2010/main" val="393997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Run Exploration Routine</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9" y="1825625"/>
            <a:ext cx="6699638" cy="4351338"/>
          </a:xfrm>
        </p:spPr>
        <p:txBody>
          <a:bodyPr/>
          <a:lstStyle/>
          <a:p>
            <a:r>
              <a:rPr lang="en-US" sz="2400" dirty="0"/>
              <a:t>Place the robot in the environment with limited visibility. </a:t>
            </a:r>
          </a:p>
          <a:p>
            <a:r>
              <a:rPr lang="en-US" sz="2400" dirty="0"/>
              <a:t>Run the code block in the Jupyter Notebook under “</a:t>
            </a:r>
            <a:r>
              <a:rPr lang="en-US" sz="2400" i="1" dirty="0"/>
              <a:t>5. Raw Data Collection</a:t>
            </a:r>
            <a:r>
              <a:rPr lang="en-US" sz="2400" dirty="0"/>
              <a:t>”.</a:t>
            </a:r>
          </a:p>
          <a:p>
            <a:pPr lvl="1"/>
            <a:r>
              <a:rPr lang="en-US" sz="2000" dirty="0"/>
              <a:t>Snapshot images from the camera at each interval will appear in a “snapshots” folder. </a:t>
            </a:r>
          </a:p>
          <a:p>
            <a:r>
              <a:rPr lang="en-US" sz="2400" dirty="0"/>
              <a:t>Run the code block in the Jupyter Notebook under “</a:t>
            </a:r>
            <a:r>
              <a:rPr lang="en-US" sz="2400" i="1" dirty="0"/>
              <a:t>6. Raw Data Display</a:t>
            </a:r>
            <a:r>
              <a:rPr lang="en-US" sz="2400" dirty="0"/>
              <a:t>” to inspect the frames and corresponding distances captured</a:t>
            </a:r>
          </a:p>
          <a:p>
            <a:r>
              <a:rPr lang="en-US" sz="2400" dirty="0"/>
              <a:t>Step 7 stops the camera to free up resources and Step 8 generates a video of the frames.</a:t>
            </a:r>
          </a:p>
          <a:p>
            <a:endParaRPr lang="en-US" sz="2400" dirty="0"/>
          </a:p>
        </p:txBody>
      </p:sp>
      <p:pic>
        <p:nvPicPr>
          <p:cNvPr id="3" name="Picture 4">
            <a:extLst>
              <a:ext uri="{FF2B5EF4-FFF2-40B4-BE49-F238E27FC236}">
                <a16:creationId xmlns:a16="http://schemas.microsoft.com/office/drawing/2014/main" id="{CFA7C03B-5E37-6D8E-12F1-D456AC3DC8C9}"/>
              </a:ext>
            </a:extLst>
          </p:cNvPr>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bwMode="auto">
          <a:xfrm>
            <a:off x="8455944" y="1825625"/>
            <a:ext cx="2897855" cy="2181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D6FB5695-DD35-8488-7E25-2857676A820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455943" y="4280797"/>
            <a:ext cx="2897855" cy="630302"/>
          </a:xfrm>
          <a:prstGeom prst="rect">
            <a:avLst/>
          </a:prstGeom>
        </p:spPr>
      </p:pic>
      <p:pic>
        <p:nvPicPr>
          <p:cNvPr id="10" name="Picture 9">
            <a:extLst>
              <a:ext uri="{FF2B5EF4-FFF2-40B4-BE49-F238E27FC236}">
                <a16:creationId xmlns:a16="http://schemas.microsoft.com/office/drawing/2014/main" id="{1BD8C152-3500-B9E6-0E67-F2BB575D7B0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455944" y="5079739"/>
            <a:ext cx="2635696" cy="630301"/>
          </a:xfrm>
          <a:prstGeom prst="rect">
            <a:avLst/>
          </a:prstGeom>
          <a:ln>
            <a:solidFill>
              <a:schemeClr val="tx1"/>
            </a:solidFill>
          </a:ln>
        </p:spPr>
      </p:pic>
    </p:spTree>
    <p:extLst>
      <p:ext uri="{BB962C8B-B14F-4D97-AF65-F5344CB8AC3E}">
        <p14:creationId xmlns:p14="http://schemas.microsoft.com/office/powerpoint/2010/main" val="1197080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Analysis: Generate 2D Polar Grid</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8" y="1825625"/>
            <a:ext cx="6079437" cy="4199618"/>
          </a:xfrm>
        </p:spPr>
        <p:txBody>
          <a:bodyPr/>
          <a:lstStyle/>
          <a:p>
            <a:r>
              <a:rPr lang="en-US" sz="2400" dirty="0"/>
              <a:t>Steps 9 and 10 generate a 2D Polar Grid of the Distance Sensor readings. The green triangle in the center represents the starting orientation of the robot, and the dots around it represent the distance sensor readings taken as the robot spins.</a:t>
            </a:r>
          </a:p>
          <a:p>
            <a:r>
              <a:rPr lang="en-US" sz="2400" dirty="0"/>
              <a:t>The “</a:t>
            </a:r>
            <a:r>
              <a:rPr lang="en-US" sz="2400" dirty="0" err="1"/>
              <a:t>cutoff_threshold</a:t>
            </a:r>
            <a:r>
              <a:rPr lang="en-US" sz="2400" dirty="0"/>
              <a:t>” variable in Step 10 may be adjusted to set an appropriate range for the grid and “clip” far-out values (represented as red dots). </a:t>
            </a:r>
          </a:p>
          <a:p>
            <a:endParaRPr lang="en-US" sz="2400" dirty="0"/>
          </a:p>
        </p:txBody>
      </p:sp>
      <p:pic>
        <p:nvPicPr>
          <p:cNvPr id="3" name="Picture 2" descr="A graph with a green triangle and blue dots&#10;&#10;Description automatically generated">
            <a:extLst>
              <a:ext uri="{FF2B5EF4-FFF2-40B4-BE49-F238E27FC236}">
                <a16:creationId xmlns:a16="http://schemas.microsoft.com/office/drawing/2014/main" id="{F1EE9654-6BBE-6424-C4F5-1DBF53E1E9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48830" y="1749287"/>
            <a:ext cx="4501319" cy="4275956"/>
          </a:xfrm>
          <a:prstGeom prst="rect">
            <a:avLst/>
          </a:prstGeom>
        </p:spPr>
      </p:pic>
      <p:pic>
        <p:nvPicPr>
          <p:cNvPr id="6" name="Picture 5">
            <a:extLst>
              <a:ext uri="{FF2B5EF4-FFF2-40B4-BE49-F238E27FC236}">
                <a16:creationId xmlns:a16="http://schemas.microsoft.com/office/drawing/2014/main" id="{4F8ADEC9-EF3C-DB1E-4DDE-0A8E4B9E6AB6}"/>
              </a:ext>
            </a:extLst>
          </p:cNvPr>
          <p:cNvPicPr>
            <a:picLocks noChangeAspect="1"/>
          </p:cNvPicPr>
          <p:nvPr/>
        </p:nvPicPr>
        <p:blipFill>
          <a:blip r:embed="rId4"/>
          <a:stretch>
            <a:fillRect/>
          </a:stretch>
        </p:blipFill>
        <p:spPr>
          <a:xfrm>
            <a:off x="1172957" y="5428797"/>
            <a:ext cx="6010275" cy="762000"/>
          </a:xfrm>
          <a:prstGeom prst="rect">
            <a:avLst/>
          </a:prstGeom>
        </p:spPr>
      </p:pic>
    </p:spTree>
    <p:extLst>
      <p:ext uri="{BB962C8B-B14F-4D97-AF65-F5344CB8AC3E}">
        <p14:creationId xmlns:p14="http://schemas.microsoft.com/office/powerpoint/2010/main" val="1160598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Analysis: Generate Panoramic Image</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8" y="1825625"/>
            <a:ext cx="9936639" cy="964709"/>
          </a:xfrm>
        </p:spPr>
        <p:txBody>
          <a:bodyPr/>
          <a:lstStyle/>
          <a:p>
            <a:r>
              <a:rPr lang="en-US" sz="2400" dirty="0"/>
              <a:t>The “</a:t>
            </a:r>
            <a:r>
              <a:rPr lang="en-US" sz="2400" i="1" dirty="0"/>
              <a:t>11. Image Analysis Panorama</a:t>
            </a:r>
            <a:r>
              <a:rPr lang="en-US" sz="2400" dirty="0"/>
              <a:t>” step of the notebook generates a panoramic image from the snapshot images collected. The number of frames used is configurable and will take some time to complete. After processing, the image should appear in the notebook. </a:t>
            </a:r>
          </a:p>
          <a:p>
            <a:endParaRPr lang="en-US" sz="2400" dirty="0"/>
          </a:p>
        </p:txBody>
      </p:sp>
      <p:pic>
        <p:nvPicPr>
          <p:cNvPr id="3" name="Picture 2" descr="A blurry image of a room with a building&#10;&#10;Description automatically generated">
            <a:extLst>
              <a:ext uri="{FF2B5EF4-FFF2-40B4-BE49-F238E27FC236}">
                <a16:creationId xmlns:a16="http://schemas.microsoft.com/office/drawing/2014/main" id="{517A6AC1-FD28-8F1A-2CF7-00B53E80EF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0686" y="3370175"/>
            <a:ext cx="9097108" cy="2658201"/>
          </a:xfrm>
          <a:prstGeom prst="rect">
            <a:avLst/>
          </a:prstGeom>
        </p:spPr>
      </p:pic>
    </p:spTree>
    <p:extLst>
      <p:ext uri="{BB962C8B-B14F-4D97-AF65-F5344CB8AC3E}">
        <p14:creationId xmlns:p14="http://schemas.microsoft.com/office/powerpoint/2010/main" val="125120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Analysis: Generate Depth Maps</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8" y="1825625"/>
            <a:ext cx="9936639" cy="964709"/>
          </a:xfrm>
        </p:spPr>
        <p:txBody>
          <a:bodyPr/>
          <a:lstStyle/>
          <a:p>
            <a:r>
              <a:rPr lang="en-US" sz="2400" dirty="0"/>
              <a:t>Steps 12 – 14 load the DepthNet Model and run an algorithm to process each frame for estimated minimum and maximum distances, represented as a Depth Map, similar to a Heat Map.</a:t>
            </a:r>
          </a:p>
          <a:p>
            <a:pPr marL="514350" indent="-514350">
              <a:buFont typeface="+mj-lt"/>
              <a:buAutoNum type="arabicPeriod" startAt="12"/>
            </a:pPr>
            <a:endParaRPr lang="en-US" sz="2400" dirty="0"/>
          </a:p>
        </p:txBody>
      </p:sp>
      <p:pic>
        <p:nvPicPr>
          <p:cNvPr id="3" name="Picture 2" descr="A close-up of a person's body&#10;&#10;Description automatically generated">
            <a:extLst>
              <a:ext uri="{FF2B5EF4-FFF2-40B4-BE49-F238E27FC236}">
                <a16:creationId xmlns:a16="http://schemas.microsoft.com/office/drawing/2014/main" id="{E15116C5-E17F-1F49-960D-3328C21046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0752" y="2989610"/>
            <a:ext cx="9734533" cy="3124943"/>
          </a:xfrm>
          <a:prstGeom prst="rect">
            <a:avLst/>
          </a:prstGeom>
        </p:spPr>
      </p:pic>
    </p:spTree>
    <p:extLst>
      <p:ext uri="{BB962C8B-B14F-4D97-AF65-F5344CB8AC3E}">
        <p14:creationId xmlns:p14="http://schemas.microsoft.com/office/powerpoint/2010/main" val="668522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Analysis: Perform Object Recognition</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8" y="1825625"/>
            <a:ext cx="9936639" cy="964709"/>
          </a:xfrm>
        </p:spPr>
        <p:txBody>
          <a:bodyPr/>
          <a:lstStyle/>
          <a:p>
            <a:r>
              <a:rPr lang="en-US" sz="2400" dirty="0"/>
              <a:t>Steps 15 – 17 load the MobileNet Model and run an algorithm to process each frame for identifiable objects. The “threshold” value in Step 15 may be adjusted to increase or decrease the necessary confidence score for recognition.</a:t>
            </a:r>
          </a:p>
        </p:txBody>
      </p:sp>
      <p:pic>
        <p:nvPicPr>
          <p:cNvPr id="3" name="Picture 2" descr="A blurry image of a room&#10;&#10;Description automatically generated">
            <a:extLst>
              <a:ext uri="{FF2B5EF4-FFF2-40B4-BE49-F238E27FC236}">
                <a16:creationId xmlns:a16="http://schemas.microsoft.com/office/drawing/2014/main" id="{C6A1CC31-D6BE-5853-8F97-464863EE73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7625" y="3269759"/>
            <a:ext cx="4638892" cy="3030932"/>
          </a:xfrm>
          <a:prstGeom prst="rect">
            <a:avLst/>
          </a:prstGeom>
        </p:spPr>
      </p:pic>
    </p:spTree>
    <p:extLst>
      <p:ext uri="{BB962C8B-B14F-4D97-AF65-F5344CB8AC3E}">
        <p14:creationId xmlns:p14="http://schemas.microsoft.com/office/powerpoint/2010/main" val="1357404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Analysis: Generate Data Log</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8" y="1825625"/>
            <a:ext cx="9936639" cy="964709"/>
          </a:xfrm>
        </p:spPr>
        <p:txBody>
          <a:bodyPr/>
          <a:lstStyle/>
          <a:p>
            <a:pPr marL="514350" indent="-514350">
              <a:buFont typeface="+mj-lt"/>
              <a:buAutoNum type="arabicPeriod" startAt="12"/>
            </a:pPr>
            <a:r>
              <a:rPr lang="en-US" sz="2400" dirty="0"/>
              <a:t>Data Log text</a:t>
            </a:r>
          </a:p>
          <a:p>
            <a:pPr marL="514350" indent="-514350">
              <a:buFont typeface="+mj-lt"/>
              <a:buAutoNum type="arabicPeriod" startAt="12"/>
            </a:pPr>
            <a:endParaRPr lang="en-US" sz="2400" dirty="0"/>
          </a:p>
        </p:txBody>
      </p:sp>
      <p:pic>
        <p:nvPicPr>
          <p:cNvPr id="3" name="Picture 2">
            <a:extLst>
              <a:ext uri="{FF2B5EF4-FFF2-40B4-BE49-F238E27FC236}">
                <a16:creationId xmlns:a16="http://schemas.microsoft.com/office/drawing/2014/main" id="{09EAA80A-04A1-2B48-1BB6-DF8ED4B7AF88}"/>
              </a:ext>
            </a:extLst>
          </p:cNvPr>
          <p:cNvPicPr>
            <a:picLocks noChangeAspect="1"/>
          </p:cNvPicPr>
          <p:nvPr/>
        </p:nvPicPr>
        <p:blipFill>
          <a:blip r:embed="rId3"/>
          <a:stretch>
            <a:fillRect/>
          </a:stretch>
        </p:blipFill>
        <p:spPr>
          <a:xfrm>
            <a:off x="1334529" y="2963617"/>
            <a:ext cx="8943975" cy="3219450"/>
          </a:xfrm>
          <a:prstGeom prst="rect">
            <a:avLst/>
          </a:prstGeom>
        </p:spPr>
      </p:pic>
    </p:spTree>
    <p:extLst>
      <p:ext uri="{BB962C8B-B14F-4D97-AF65-F5344CB8AC3E}">
        <p14:creationId xmlns:p14="http://schemas.microsoft.com/office/powerpoint/2010/main" val="294495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Exercise Overview</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200" y="1825625"/>
            <a:ext cx="6381584" cy="4351338"/>
          </a:xfrm>
        </p:spPr>
        <p:txBody>
          <a:bodyPr/>
          <a:lstStyle/>
          <a:p>
            <a:r>
              <a:rPr lang="en-US" sz="2000" dirty="0"/>
              <a:t>In the Autonomous Exploration exercise, you will configure your robot and its payloads (camera, light, distance sensor) to collect camera and distance sensor data from two environments with limited-or-no human visibility. </a:t>
            </a:r>
          </a:p>
          <a:p>
            <a:pPr lvl="1"/>
            <a:r>
              <a:rPr lang="en-US" sz="1800" b="1" dirty="0"/>
              <a:t>Environment 1: Small area, adequate lighting</a:t>
            </a:r>
          </a:p>
          <a:p>
            <a:pPr lvl="1"/>
            <a:r>
              <a:rPr lang="en-US" sz="1800" b="1" dirty="0"/>
              <a:t>Environment 2: Large area, poor lighting </a:t>
            </a:r>
          </a:p>
          <a:p>
            <a:r>
              <a:rPr lang="en-US" sz="2000" dirty="0"/>
              <a:t>The robot will move forward into the environment and then collect snapshots from its camera and distance sensor as it spins in place. </a:t>
            </a:r>
          </a:p>
          <a:p>
            <a:r>
              <a:rPr lang="en-US" sz="2000" dirty="0"/>
              <a:t>You will analyze the camera and distance sensor data through several processes and visualizations to ultimately generate a map of object locations.</a:t>
            </a:r>
          </a:p>
        </p:txBody>
      </p:sp>
      <p:pic>
        <p:nvPicPr>
          <p:cNvPr id="3076" name="Picture 4">
            <a:extLst>
              <a:ext uri="{FF2B5EF4-FFF2-40B4-BE49-F238E27FC236}">
                <a16:creationId xmlns:a16="http://schemas.microsoft.com/office/drawing/2014/main" id="{FB73EE74-AE14-2B89-474B-B66BA88C230D}"/>
              </a:ext>
            </a:extLst>
          </p:cNvPr>
          <p:cNvPicPr>
            <a:picLocks noGrp="1" noChangeAspect="1" noChangeArrowheads="1"/>
          </p:cNvPicPr>
          <p:nvPr>
            <p:ph sz="half" idx="2"/>
          </p:nvPr>
        </p:nvPicPr>
        <p:blipFill>
          <a:blip r:embed="rId3" cstate="email">
            <a:extLst>
              <a:ext uri="{28A0092B-C50C-407E-A947-70E740481C1C}">
                <a14:useLocalDpi xmlns:a14="http://schemas.microsoft.com/office/drawing/2010/main"/>
              </a:ext>
            </a:extLst>
          </a:blip>
          <a:srcRect/>
          <a:stretch>
            <a:fillRect/>
          </a:stretch>
        </p:blipFill>
        <p:spPr bwMode="auto">
          <a:xfrm>
            <a:off x="7457165" y="1973492"/>
            <a:ext cx="4000329" cy="301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84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Analysis: Generate Data Archive</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8" y="1825625"/>
            <a:ext cx="9936639" cy="964709"/>
          </a:xfrm>
        </p:spPr>
        <p:txBody>
          <a:bodyPr/>
          <a:lstStyle/>
          <a:p>
            <a:r>
              <a:rPr lang="en-US" sz="2400" dirty="0"/>
              <a:t>Step 18 generates a CSV log of all data gathered and processed during the investigation, and Step 19 compresses the log and other data into a single ZIP file for convenient download.</a:t>
            </a:r>
          </a:p>
          <a:p>
            <a:endParaRPr lang="en-US" sz="2400" dirty="0"/>
          </a:p>
        </p:txBody>
      </p:sp>
      <p:pic>
        <p:nvPicPr>
          <p:cNvPr id="8" name="Picture 7">
            <a:extLst>
              <a:ext uri="{FF2B5EF4-FFF2-40B4-BE49-F238E27FC236}">
                <a16:creationId xmlns:a16="http://schemas.microsoft.com/office/drawing/2014/main" id="{C854C8E3-0F8F-2451-057F-896F68B893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696" y="3057421"/>
            <a:ext cx="3411109" cy="2449645"/>
          </a:xfrm>
          <a:prstGeom prst="rect">
            <a:avLst/>
          </a:prstGeom>
        </p:spPr>
      </p:pic>
      <p:pic>
        <p:nvPicPr>
          <p:cNvPr id="3" name="Picture 2">
            <a:extLst>
              <a:ext uri="{FF2B5EF4-FFF2-40B4-BE49-F238E27FC236}">
                <a16:creationId xmlns:a16="http://schemas.microsoft.com/office/drawing/2014/main" id="{8497FD66-9283-E621-F7EB-19DBDEE21B84}"/>
              </a:ext>
            </a:extLst>
          </p:cNvPr>
          <p:cNvPicPr>
            <a:picLocks noChangeAspect="1"/>
          </p:cNvPicPr>
          <p:nvPr/>
        </p:nvPicPr>
        <p:blipFill>
          <a:blip r:embed="rId4"/>
          <a:stretch>
            <a:fillRect/>
          </a:stretch>
        </p:blipFill>
        <p:spPr>
          <a:xfrm>
            <a:off x="3830791" y="5256704"/>
            <a:ext cx="3635232" cy="659239"/>
          </a:xfrm>
          <a:prstGeom prst="rect">
            <a:avLst/>
          </a:prstGeom>
        </p:spPr>
      </p:pic>
    </p:spTree>
    <p:extLst>
      <p:ext uri="{BB962C8B-B14F-4D97-AF65-F5344CB8AC3E}">
        <p14:creationId xmlns:p14="http://schemas.microsoft.com/office/powerpoint/2010/main" val="1942503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Manual Analysis: Generate Map</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8" y="1825625"/>
            <a:ext cx="7033183" cy="4351338"/>
          </a:xfrm>
        </p:spPr>
        <p:txBody>
          <a:bodyPr/>
          <a:lstStyle/>
          <a:p>
            <a:r>
              <a:rPr lang="en-US" sz="2400" dirty="0"/>
              <a:t>Choose a scale that allows your environment to fit on the graph paper. </a:t>
            </a:r>
          </a:p>
          <a:p>
            <a:r>
              <a:rPr lang="en-US" sz="2400" dirty="0"/>
              <a:t>Use writing instruments to add landmarks to the graph paper that provide reference points.</a:t>
            </a:r>
          </a:p>
          <a:p>
            <a:r>
              <a:rPr lang="en-US" sz="2400" dirty="0"/>
              <a:t>Represent the path that the robot took with an arrow.</a:t>
            </a:r>
          </a:p>
          <a:p>
            <a:r>
              <a:rPr lang="en-US" sz="2400" dirty="0"/>
              <a:t>Use the data you captured and analyzed to map and label objects from the environment.</a:t>
            </a:r>
          </a:p>
          <a:p>
            <a:endParaRPr lang="en-US" sz="2400" dirty="0"/>
          </a:p>
        </p:txBody>
      </p:sp>
      <p:pic>
        <p:nvPicPr>
          <p:cNvPr id="10" name="Content Placeholder 9">
            <a:extLst>
              <a:ext uri="{FF2B5EF4-FFF2-40B4-BE49-F238E27FC236}">
                <a16:creationId xmlns:a16="http://schemas.microsoft.com/office/drawing/2014/main" id="{9ECE4BC5-358E-F9DD-32FD-68C543BB9F8F}"/>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8265028" y="1825625"/>
            <a:ext cx="3368355" cy="4351338"/>
          </a:xfrm>
        </p:spPr>
      </p:pic>
    </p:spTree>
    <p:extLst>
      <p:ext uri="{BB962C8B-B14F-4D97-AF65-F5344CB8AC3E}">
        <p14:creationId xmlns:p14="http://schemas.microsoft.com/office/powerpoint/2010/main" val="1537368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Investigation: Environment 2</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8" y="1825625"/>
            <a:ext cx="7033183" cy="4351338"/>
          </a:xfrm>
        </p:spPr>
        <p:txBody>
          <a:bodyPr/>
          <a:lstStyle/>
          <a:p>
            <a:r>
              <a:rPr lang="en-US" sz="2400" dirty="0"/>
              <a:t>After processing all data from Environment 1, it is time to move on to Environment 2:</a:t>
            </a:r>
          </a:p>
          <a:p>
            <a:pPr lvl="1"/>
            <a:r>
              <a:rPr lang="en-US" sz="1800" b="1" dirty="0"/>
              <a:t>Environment 1: Small area, adequate lighting</a:t>
            </a:r>
          </a:p>
          <a:p>
            <a:pPr lvl="1"/>
            <a:r>
              <a:rPr lang="en-US" sz="1800" b="1" dirty="0"/>
              <a:t>Environment 2: Large area, poor lighting </a:t>
            </a:r>
          </a:p>
          <a:p>
            <a:r>
              <a:rPr lang="en-US" sz="2400" dirty="0"/>
              <a:t>Move your robot to Environment 2.</a:t>
            </a:r>
          </a:p>
          <a:p>
            <a:r>
              <a:rPr lang="en-US" sz="2400" dirty="0"/>
              <a:t>Complete all the procedures to capture and analyze data in Environment 2.</a:t>
            </a:r>
          </a:p>
          <a:p>
            <a:endParaRPr lang="en-US" sz="2400" dirty="0"/>
          </a:p>
        </p:txBody>
      </p:sp>
      <p:pic>
        <p:nvPicPr>
          <p:cNvPr id="8" name="Picture 7" descr="A carpeted floor in a room&#10;&#10;Description automatically generated">
            <a:extLst>
              <a:ext uri="{FF2B5EF4-FFF2-40B4-BE49-F238E27FC236}">
                <a16:creationId xmlns:a16="http://schemas.microsoft.com/office/drawing/2014/main" id="{2F1F1F1E-2708-A386-BD84-04B2600EC26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7843911" y="1878979"/>
            <a:ext cx="3901887" cy="2512662"/>
          </a:xfrm>
          <a:prstGeom prst="rect">
            <a:avLst/>
          </a:prstGeom>
        </p:spPr>
      </p:pic>
    </p:spTree>
    <p:extLst>
      <p:ext uri="{BB962C8B-B14F-4D97-AF65-F5344CB8AC3E}">
        <p14:creationId xmlns:p14="http://schemas.microsoft.com/office/powerpoint/2010/main" val="4149948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Store and Disseminate Data</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8" y="1825625"/>
            <a:ext cx="7208521" cy="4351338"/>
          </a:xfrm>
        </p:spPr>
        <p:txBody>
          <a:bodyPr/>
          <a:lstStyle/>
          <a:p>
            <a:r>
              <a:rPr lang="en-US" sz="2400" dirty="0"/>
              <a:t>Complete the Robotics Exercise Debrief. Make sure to include all data and the map you generated. Use appendices as necessary. </a:t>
            </a:r>
          </a:p>
          <a:p>
            <a:r>
              <a:rPr lang="en-US" sz="2400" dirty="0"/>
              <a:t>Upload the Robotics Exercise Debrief, along with the data to the classroom server. </a:t>
            </a:r>
          </a:p>
          <a:p>
            <a:r>
              <a:rPr lang="en-US" sz="2400" dirty="0"/>
              <a:t>E-mail the instructors to share this data.</a:t>
            </a:r>
          </a:p>
          <a:p>
            <a:endParaRPr lang="en-US" sz="2400" dirty="0"/>
          </a:p>
        </p:txBody>
      </p:sp>
      <p:pic>
        <p:nvPicPr>
          <p:cNvPr id="3" name="Picture 2">
            <a:extLst>
              <a:ext uri="{FF2B5EF4-FFF2-40B4-BE49-F238E27FC236}">
                <a16:creationId xmlns:a16="http://schemas.microsoft.com/office/drawing/2014/main" id="{1DD4B008-07E7-28D3-B30C-89C8FA9639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46719" y="1690688"/>
            <a:ext cx="3226127" cy="4171916"/>
          </a:xfrm>
          <a:prstGeom prst="rect">
            <a:avLst/>
          </a:prstGeom>
        </p:spPr>
      </p:pic>
    </p:spTree>
    <p:extLst>
      <p:ext uri="{BB962C8B-B14F-4D97-AF65-F5344CB8AC3E}">
        <p14:creationId xmlns:p14="http://schemas.microsoft.com/office/powerpoint/2010/main" val="823704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Sensor Mapping Challenge</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8" y="1825625"/>
            <a:ext cx="6458147" cy="4351338"/>
          </a:xfrm>
        </p:spPr>
        <p:txBody>
          <a:bodyPr/>
          <a:lstStyle/>
          <a:p>
            <a:r>
              <a:rPr lang="en-US" sz="2400" dirty="0"/>
              <a:t>In this challenge, participants must generate a map by collecting and analyzing sensor data from 3 connected areas. </a:t>
            </a:r>
          </a:p>
          <a:p>
            <a:pPr lvl="1"/>
            <a:r>
              <a:rPr lang="en-US" sz="2000" dirty="0"/>
              <a:t>Some areas of the map have lighting limitations.</a:t>
            </a:r>
          </a:p>
          <a:p>
            <a:pPr lvl="1"/>
            <a:r>
              <a:rPr lang="en-US" sz="2000" dirty="0"/>
              <a:t>Participants </a:t>
            </a:r>
            <a:r>
              <a:rPr lang="en-US" sz="2000" b="1" dirty="0"/>
              <a:t>must generate a plan</a:t>
            </a:r>
            <a:r>
              <a:rPr lang="en-US" sz="2000" dirty="0"/>
              <a:t> for which sensors and analysis they will use at each area, as well as the necessary procedures to carry out their plan.</a:t>
            </a:r>
          </a:p>
          <a:p>
            <a:pPr lvl="1"/>
            <a:r>
              <a:rPr lang="en-US" sz="2000" dirty="0"/>
              <a:t>Joystick Control with Camera may be used to navigate the robot from one area to the next, but direct visibility is not permitted. </a:t>
            </a:r>
          </a:p>
          <a:p>
            <a:r>
              <a:rPr lang="en-US" sz="2400" dirty="0"/>
              <a:t>Turn in the resulting map and all data collected during the challenge.</a:t>
            </a:r>
          </a:p>
          <a:p>
            <a:endParaRPr lang="en-US" sz="2400" dirty="0"/>
          </a:p>
        </p:txBody>
      </p:sp>
      <p:pic>
        <p:nvPicPr>
          <p:cNvPr id="3" name="Picture 2" descr="A white and black contours&#10;&#10;Description automatically generated">
            <a:extLst>
              <a:ext uri="{FF2B5EF4-FFF2-40B4-BE49-F238E27FC236}">
                <a16:creationId xmlns:a16="http://schemas.microsoft.com/office/drawing/2014/main" id="{300E0D85-5881-7C6E-837E-A3A7A6F6F8E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7442685" y="1781655"/>
            <a:ext cx="4570800" cy="4219815"/>
          </a:xfrm>
          <a:prstGeom prst="rect">
            <a:avLst/>
          </a:prstGeom>
          <a:ln>
            <a:solidFill>
              <a:schemeClr val="bg1">
                <a:lumMod val="65000"/>
              </a:schemeClr>
            </a:solidFill>
          </a:ln>
        </p:spPr>
      </p:pic>
      <p:sp>
        <p:nvSpPr>
          <p:cNvPr id="6" name="Oval 5">
            <a:extLst>
              <a:ext uri="{FF2B5EF4-FFF2-40B4-BE49-F238E27FC236}">
                <a16:creationId xmlns:a16="http://schemas.microsoft.com/office/drawing/2014/main" id="{7E431368-E0AE-A69A-E02A-D414899FB302}"/>
              </a:ext>
            </a:extLst>
          </p:cNvPr>
          <p:cNvSpPr/>
          <p:nvPr/>
        </p:nvSpPr>
        <p:spPr>
          <a:xfrm>
            <a:off x="9728085" y="1958209"/>
            <a:ext cx="438223" cy="438223"/>
          </a:xfrm>
          <a:prstGeom prst="ellipse">
            <a:avLst/>
          </a:prstGeom>
          <a:solidFill>
            <a:schemeClr val="accent2"/>
          </a:solidFill>
          <a:ln>
            <a:solidFill>
              <a:srgbClr val="E04F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8" name="Oval 7">
            <a:extLst>
              <a:ext uri="{FF2B5EF4-FFF2-40B4-BE49-F238E27FC236}">
                <a16:creationId xmlns:a16="http://schemas.microsoft.com/office/drawing/2014/main" id="{7CF105CE-73DB-20F1-EC7D-A8ACCCCFA17A}"/>
              </a:ext>
            </a:extLst>
          </p:cNvPr>
          <p:cNvSpPr/>
          <p:nvPr/>
        </p:nvSpPr>
        <p:spPr>
          <a:xfrm>
            <a:off x="11299580" y="4158690"/>
            <a:ext cx="438223" cy="438223"/>
          </a:xfrm>
          <a:prstGeom prst="ellipse">
            <a:avLst/>
          </a:prstGeom>
          <a:solidFill>
            <a:schemeClr val="accent2"/>
          </a:solidFill>
          <a:ln>
            <a:solidFill>
              <a:srgbClr val="E04F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9" name="Oval 8">
            <a:extLst>
              <a:ext uri="{FF2B5EF4-FFF2-40B4-BE49-F238E27FC236}">
                <a16:creationId xmlns:a16="http://schemas.microsoft.com/office/drawing/2014/main" id="{C65B4085-E3EF-5870-39EC-EB62669DFB75}"/>
              </a:ext>
            </a:extLst>
          </p:cNvPr>
          <p:cNvSpPr/>
          <p:nvPr/>
        </p:nvSpPr>
        <p:spPr>
          <a:xfrm>
            <a:off x="7934288" y="5116372"/>
            <a:ext cx="438223" cy="438223"/>
          </a:xfrm>
          <a:prstGeom prst="ellipse">
            <a:avLst/>
          </a:prstGeom>
          <a:solidFill>
            <a:schemeClr val="accent2"/>
          </a:solidFill>
          <a:ln>
            <a:solidFill>
              <a:srgbClr val="E04F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sp>
        <p:nvSpPr>
          <p:cNvPr id="10" name="Flowchart: Delay 9">
            <a:extLst>
              <a:ext uri="{FF2B5EF4-FFF2-40B4-BE49-F238E27FC236}">
                <a16:creationId xmlns:a16="http://schemas.microsoft.com/office/drawing/2014/main" id="{F411C374-454B-053C-0656-A3AEE6D2C68A}"/>
              </a:ext>
            </a:extLst>
          </p:cNvPr>
          <p:cNvSpPr/>
          <p:nvPr/>
        </p:nvSpPr>
        <p:spPr>
          <a:xfrm rot="10800000">
            <a:off x="10562145" y="3065836"/>
            <a:ext cx="1275848" cy="2623930"/>
          </a:xfrm>
          <a:prstGeom prst="flowChartDelay">
            <a:avLst/>
          </a:prstGeom>
          <a:solidFill>
            <a:srgbClr val="30303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5488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C0C61F-9DC5-67F9-B601-9A7B10E5DE46}"/>
              </a:ext>
            </a:extLst>
          </p:cNvPr>
          <p:cNvSpPr>
            <a:spLocks noGrp="1"/>
          </p:cNvSpPr>
          <p:nvPr>
            <p:ph type="title"/>
          </p:nvPr>
        </p:nvSpPr>
        <p:spPr/>
        <p:txBody>
          <a:bodyPr/>
          <a:lstStyle/>
          <a:p>
            <a:r>
              <a:rPr lang="en-US" dirty="0"/>
              <a:t>Setup</a:t>
            </a:r>
          </a:p>
        </p:txBody>
      </p:sp>
      <p:sp>
        <p:nvSpPr>
          <p:cNvPr id="5" name="Text Placeholder 4">
            <a:extLst>
              <a:ext uri="{FF2B5EF4-FFF2-40B4-BE49-F238E27FC236}">
                <a16:creationId xmlns:a16="http://schemas.microsoft.com/office/drawing/2014/main" id="{83B9C7C9-5F97-3D30-4723-76F9C3B68DA0}"/>
              </a:ext>
            </a:extLst>
          </p:cNvPr>
          <p:cNvSpPr>
            <a:spLocks noGrp="1"/>
          </p:cNvSpPr>
          <p:nvPr>
            <p:ph type="body" idx="1"/>
          </p:nvPr>
        </p:nvSpPr>
        <p:spPr/>
        <p:txBody>
          <a:bodyPr/>
          <a:lstStyle/>
          <a:p>
            <a:r>
              <a:rPr lang="en-US" dirty="0"/>
              <a:t>Robotic Exploration</a:t>
            </a:r>
          </a:p>
        </p:txBody>
      </p:sp>
    </p:spTree>
    <p:extLst>
      <p:ext uri="{BB962C8B-B14F-4D97-AF65-F5344CB8AC3E}">
        <p14:creationId xmlns:p14="http://schemas.microsoft.com/office/powerpoint/2010/main" val="3750998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SET OF AWG BREADBOARD JUMPER WIRES - ONE PIN MALE TO FEMALE - 5.9&quot; (15 cm)  - 10 pcs - Whadda">
            <a:extLst>
              <a:ext uri="{FF2B5EF4-FFF2-40B4-BE49-F238E27FC236}">
                <a16:creationId xmlns:a16="http://schemas.microsoft.com/office/drawing/2014/main" id="{B854556F-7358-BA33-AE53-520AFC92836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rot="5400000">
            <a:off x="2356001" y="2380287"/>
            <a:ext cx="2322434" cy="17418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lue school bag on background">
            <a:extLst>
              <a:ext uri="{FF2B5EF4-FFF2-40B4-BE49-F238E27FC236}">
                <a16:creationId xmlns:a16="http://schemas.microsoft.com/office/drawing/2014/main" id="{B81E39AF-6E08-4167-D411-DFAAE3E9543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18535" y="995978"/>
            <a:ext cx="17049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JetBot AI Kit - Add-ons for Jetson Nano to Build JetBot | Kiwi Electronics">
            <a:extLst>
              <a:ext uri="{FF2B5EF4-FFF2-40B4-BE49-F238E27FC236}">
                <a16:creationId xmlns:a16="http://schemas.microsoft.com/office/drawing/2014/main" id="{5CDB8019-6D5C-E6C3-7873-9693AD2D28CE}"/>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073731" y="460936"/>
            <a:ext cx="2267688" cy="312733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2CE120E8-6E87-DA1B-A814-BD97CE8335BD}"/>
              </a:ext>
            </a:extLst>
          </p:cNvPr>
          <p:cNvSpPr txBox="1">
            <a:spLocks/>
          </p:cNvSpPr>
          <p:nvPr/>
        </p:nvSpPr>
        <p:spPr bwMode="auto">
          <a:xfrm>
            <a:off x="4998691" y="3595073"/>
            <a:ext cx="3200400" cy="60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3200" kern="1200">
                <a:solidFill>
                  <a:schemeClr val="tx1"/>
                </a:solidFill>
                <a:latin typeface="Arial" panose="020B0604020202020204" pitchFamily="34" charset="0"/>
                <a:ea typeface="CordiaUPC"/>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800" kern="1200">
                <a:solidFill>
                  <a:schemeClr val="tx1"/>
                </a:solidFill>
                <a:latin typeface="Arial" panose="020B0604020202020204" pitchFamily="34" charset="0"/>
                <a:ea typeface="CordiaUPC"/>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CordiaUPC"/>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800" kern="1200">
                <a:solidFill>
                  <a:schemeClr val="tx1"/>
                </a:solidFill>
                <a:latin typeface="Arial" panose="020B0604020202020204" pitchFamily="34" charset="0"/>
                <a:ea typeface="CordiaUPC"/>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rial" panose="020B0604020202020204" pitchFamily="34" charset="0"/>
                <a:ea typeface="CordiaUPC"/>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1400" dirty="0">
                <a:solidFill>
                  <a:srgbClr val="000000"/>
                </a:solidFill>
                <a:latin typeface="+mn-lt"/>
              </a:rPr>
              <a:t>Jetson Nano Jetbot</a:t>
            </a:r>
          </a:p>
        </p:txBody>
      </p:sp>
      <p:sp>
        <p:nvSpPr>
          <p:cNvPr id="2" name="Title 1">
            <a:extLst>
              <a:ext uri="{FF2B5EF4-FFF2-40B4-BE49-F238E27FC236}">
                <a16:creationId xmlns:a16="http://schemas.microsoft.com/office/drawing/2014/main" id="{62CCC314-2DBF-F17D-41F0-8D3A03597779}"/>
              </a:ext>
            </a:extLst>
          </p:cNvPr>
          <p:cNvSpPr>
            <a:spLocks noGrp="1"/>
          </p:cNvSpPr>
          <p:nvPr>
            <p:ph type="title"/>
          </p:nvPr>
        </p:nvSpPr>
        <p:spPr/>
        <p:txBody>
          <a:bodyPr/>
          <a:lstStyle/>
          <a:p>
            <a:r>
              <a:rPr lang="en-US" dirty="0"/>
              <a:t>Materials Required</a:t>
            </a:r>
          </a:p>
        </p:txBody>
      </p:sp>
      <p:pic>
        <p:nvPicPr>
          <p:cNvPr id="2050" name="Picture 2">
            <a:extLst>
              <a:ext uri="{FF2B5EF4-FFF2-40B4-BE49-F238E27FC236}">
                <a16:creationId xmlns:a16="http://schemas.microsoft.com/office/drawing/2014/main" id="{B37FC203-7C26-F22B-61A8-532F5E1103F6}"/>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rot="16200000">
            <a:off x="2077068" y="370565"/>
            <a:ext cx="349858" cy="280518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D2DE2A45-7C0A-635B-3E33-DDB19B504879}"/>
              </a:ext>
            </a:extLst>
          </p:cNvPr>
          <p:cNvSpPr txBox="1">
            <a:spLocks/>
          </p:cNvSpPr>
          <p:nvPr/>
        </p:nvSpPr>
        <p:spPr bwMode="auto">
          <a:xfrm>
            <a:off x="905043" y="2030495"/>
            <a:ext cx="3200400" cy="60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3200" kern="1200">
                <a:solidFill>
                  <a:schemeClr val="tx1"/>
                </a:solidFill>
                <a:latin typeface="Arial" panose="020B0604020202020204" pitchFamily="34" charset="0"/>
                <a:ea typeface="CordiaUPC"/>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800" kern="1200">
                <a:solidFill>
                  <a:schemeClr val="tx1"/>
                </a:solidFill>
                <a:latin typeface="Arial" panose="020B0604020202020204" pitchFamily="34" charset="0"/>
                <a:ea typeface="CordiaUPC"/>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CordiaUPC"/>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800" kern="1200">
                <a:solidFill>
                  <a:schemeClr val="tx1"/>
                </a:solidFill>
                <a:latin typeface="Arial" panose="020B0604020202020204" pitchFamily="34" charset="0"/>
                <a:ea typeface="CordiaUPC"/>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rial" panose="020B0604020202020204" pitchFamily="34" charset="0"/>
                <a:ea typeface="CordiaUPC"/>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1400" dirty="0">
                <a:solidFill>
                  <a:srgbClr val="000000"/>
                </a:solidFill>
                <a:latin typeface="+mn-lt"/>
              </a:rPr>
              <a:t>Flexible USB Lamp</a:t>
            </a:r>
          </a:p>
        </p:txBody>
      </p:sp>
      <p:sp>
        <p:nvSpPr>
          <p:cNvPr id="10" name="Content Placeholder 2">
            <a:extLst>
              <a:ext uri="{FF2B5EF4-FFF2-40B4-BE49-F238E27FC236}">
                <a16:creationId xmlns:a16="http://schemas.microsoft.com/office/drawing/2014/main" id="{96DD3011-8547-6163-EFBF-27B2D8BB50DE}"/>
              </a:ext>
            </a:extLst>
          </p:cNvPr>
          <p:cNvSpPr txBox="1">
            <a:spLocks/>
          </p:cNvSpPr>
          <p:nvPr/>
        </p:nvSpPr>
        <p:spPr bwMode="auto">
          <a:xfrm>
            <a:off x="8723110" y="3158790"/>
            <a:ext cx="3200400" cy="60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3200" kern="1200">
                <a:solidFill>
                  <a:schemeClr val="tx1"/>
                </a:solidFill>
                <a:latin typeface="Arial" panose="020B0604020202020204" pitchFamily="34" charset="0"/>
                <a:ea typeface="CordiaUPC"/>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800" kern="1200">
                <a:solidFill>
                  <a:schemeClr val="tx1"/>
                </a:solidFill>
                <a:latin typeface="Arial" panose="020B0604020202020204" pitchFamily="34" charset="0"/>
                <a:ea typeface="CordiaUPC"/>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CordiaUPC"/>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800" kern="1200">
                <a:solidFill>
                  <a:schemeClr val="tx1"/>
                </a:solidFill>
                <a:latin typeface="Arial" panose="020B0604020202020204" pitchFamily="34" charset="0"/>
                <a:ea typeface="CordiaUPC"/>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rial" panose="020B0604020202020204" pitchFamily="34" charset="0"/>
                <a:ea typeface="CordiaUPC"/>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1400" dirty="0">
                <a:solidFill>
                  <a:srgbClr val="000000"/>
                </a:solidFill>
                <a:latin typeface="+mn-lt"/>
              </a:rPr>
              <a:t>Assorted Objects</a:t>
            </a:r>
          </a:p>
        </p:txBody>
      </p:sp>
      <p:pic>
        <p:nvPicPr>
          <p:cNvPr id="5" name="Content Placeholder 9">
            <a:extLst>
              <a:ext uri="{FF2B5EF4-FFF2-40B4-BE49-F238E27FC236}">
                <a16:creationId xmlns:a16="http://schemas.microsoft.com/office/drawing/2014/main" id="{5CE78A6B-AE3F-B9DA-EAC3-2DE732A874A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48206" y="4018428"/>
            <a:ext cx="1288934" cy="1665082"/>
          </a:xfrm>
          <a:prstGeom prst="rect">
            <a:avLst/>
          </a:prstGeom>
        </p:spPr>
      </p:pic>
      <p:sp>
        <p:nvSpPr>
          <p:cNvPr id="11" name="Content Placeholder 2">
            <a:extLst>
              <a:ext uri="{FF2B5EF4-FFF2-40B4-BE49-F238E27FC236}">
                <a16:creationId xmlns:a16="http://schemas.microsoft.com/office/drawing/2014/main" id="{30DCE6A9-6D08-97AE-38F2-A2AEFFFFD817}"/>
              </a:ext>
            </a:extLst>
          </p:cNvPr>
          <p:cNvSpPr txBox="1">
            <a:spLocks/>
          </p:cNvSpPr>
          <p:nvPr/>
        </p:nvSpPr>
        <p:spPr bwMode="auto">
          <a:xfrm>
            <a:off x="7230893" y="5665157"/>
            <a:ext cx="3200400" cy="60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3200" kern="1200">
                <a:solidFill>
                  <a:schemeClr val="tx1"/>
                </a:solidFill>
                <a:latin typeface="Arial" panose="020B0604020202020204" pitchFamily="34" charset="0"/>
                <a:ea typeface="CordiaUPC"/>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800" kern="1200">
                <a:solidFill>
                  <a:schemeClr val="tx1"/>
                </a:solidFill>
                <a:latin typeface="Arial" panose="020B0604020202020204" pitchFamily="34" charset="0"/>
                <a:ea typeface="CordiaUPC"/>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CordiaUPC"/>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800" kern="1200">
                <a:solidFill>
                  <a:schemeClr val="tx1"/>
                </a:solidFill>
                <a:latin typeface="Arial" panose="020B0604020202020204" pitchFamily="34" charset="0"/>
                <a:ea typeface="CordiaUPC"/>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rial" panose="020B0604020202020204" pitchFamily="34" charset="0"/>
                <a:ea typeface="CordiaUPC"/>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1400" dirty="0">
                <a:solidFill>
                  <a:srgbClr val="000000"/>
                </a:solidFill>
                <a:latin typeface="+mn-lt"/>
              </a:rPr>
              <a:t>Graph Paper</a:t>
            </a:r>
          </a:p>
        </p:txBody>
      </p:sp>
      <p:pic>
        <p:nvPicPr>
          <p:cNvPr id="12" name="Picture 11">
            <a:extLst>
              <a:ext uri="{FF2B5EF4-FFF2-40B4-BE49-F238E27FC236}">
                <a16:creationId xmlns:a16="http://schemas.microsoft.com/office/drawing/2014/main" id="{F2A3A646-5E63-2CEE-CC91-6597F89066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886015" y="4029285"/>
            <a:ext cx="1287602" cy="1665082"/>
          </a:xfrm>
          <a:prstGeom prst="rect">
            <a:avLst/>
          </a:prstGeom>
        </p:spPr>
      </p:pic>
      <p:sp>
        <p:nvSpPr>
          <p:cNvPr id="13" name="Content Placeholder 2">
            <a:extLst>
              <a:ext uri="{FF2B5EF4-FFF2-40B4-BE49-F238E27FC236}">
                <a16:creationId xmlns:a16="http://schemas.microsoft.com/office/drawing/2014/main" id="{32F8FC67-DF78-40D6-AA9C-6B98ACA47E5F}"/>
              </a:ext>
            </a:extLst>
          </p:cNvPr>
          <p:cNvSpPr txBox="1">
            <a:spLocks/>
          </p:cNvSpPr>
          <p:nvPr/>
        </p:nvSpPr>
        <p:spPr bwMode="auto">
          <a:xfrm>
            <a:off x="8810042" y="5694367"/>
            <a:ext cx="1689466" cy="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3200" kern="1200">
                <a:solidFill>
                  <a:schemeClr val="tx1"/>
                </a:solidFill>
                <a:latin typeface="Arial" panose="020B0604020202020204" pitchFamily="34" charset="0"/>
                <a:ea typeface="CordiaUPC"/>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800" kern="1200">
                <a:solidFill>
                  <a:schemeClr val="tx1"/>
                </a:solidFill>
                <a:latin typeface="Arial" panose="020B0604020202020204" pitchFamily="34" charset="0"/>
                <a:ea typeface="CordiaUPC"/>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CordiaUPC"/>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800" kern="1200">
                <a:solidFill>
                  <a:schemeClr val="tx1"/>
                </a:solidFill>
                <a:latin typeface="Arial" panose="020B0604020202020204" pitchFamily="34" charset="0"/>
                <a:ea typeface="CordiaUPC"/>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rial" panose="020B0604020202020204" pitchFamily="34" charset="0"/>
                <a:ea typeface="CordiaUPC"/>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1400" dirty="0">
                <a:solidFill>
                  <a:srgbClr val="000000"/>
                </a:solidFill>
                <a:latin typeface="+mn-lt"/>
              </a:rPr>
              <a:t>Robot Exercise Debrief</a:t>
            </a:r>
          </a:p>
        </p:txBody>
      </p:sp>
      <p:pic>
        <p:nvPicPr>
          <p:cNvPr id="1028" name="Picture 4" descr="Mixture Of Bright Color Pencils And Pens Mixed Together Stock Photo -  Download Image Now - iStock">
            <a:extLst>
              <a:ext uri="{FF2B5EF4-FFF2-40B4-BE49-F238E27FC236}">
                <a16:creationId xmlns:a16="http://schemas.microsoft.com/office/drawing/2014/main" id="{02EDBE44-150F-5901-C308-4A79256E8F9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662979" y="4162023"/>
            <a:ext cx="2388263" cy="1592175"/>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CA3FB7F0-A885-326B-CD28-E196A415BC69}"/>
              </a:ext>
            </a:extLst>
          </p:cNvPr>
          <p:cNvSpPr txBox="1">
            <a:spLocks/>
          </p:cNvSpPr>
          <p:nvPr/>
        </p:nvSpPr>
        <p:spPr bwMode="auto">
          <a:xfrm>
            <a:off x="4645915" y="5556336"/>
            <a:ext cx="3200400" cy="45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3200" kern="1200">
                <a:solidFill>
                  <a:schemeClr val="tx1"/>
                </a:solidFill>
                <a:latin typeface="Arial" panose="020B0604020202020204" pitchFamily="34" charset="0"/>
                <a:ea typeface="CordiaUPC"/>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800" kern="1200">
                <a:solidFill>
                  <a:schemeClr val="tx1"/>
                </a:solidFill>
                <a:latin typeface="Arial" panose="020B0604020202020204" pitchFamily="34" charset="0"/>
                <a:ea typeface="CordiaUPC"/>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CordiaUPC"/>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800" kern="1200">
                <a:solidFill>
                  <a:schemeClr val="tx1"/>
                </a:solidFill>
                <a:latin typeface="Arial" panose="020B0604020202020204" pitchFamily="34" charset="0"/>
                <a:ea typeface="CordiaUPC"/>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rial" panose="020B0604020202020204" pitchFamily="34" charset="0"/>
                <a:ea typeface="CordiaUPC"/>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1400" dirty="0">
                <a:solidFill>
                  <a:srgbClr val="000000"/>
                </a:solidFill>
                <a:latin typeface="+mn-lt"/>
              </a:rPr>
              <a:t>Writing Utensils</a:t>
            </a:r>
          </a:p>
        </p:txBody>
      </p:sp>
      <p:pic>
        <p:nvPicPr>
          <p:cNvPr id="1026" name="Picture 2" descr="STEMMA QT VL53L1X Time of Flight Distance Sensor - module with distance  sensor (400cm) - Kamami on-line store">
            <a:extLst>
              <a:ext uri="{FF2B5EF4-FFF2-40B4-BE49-F238E27FC236}">
                <a16:creationId xmlns:a16="http://schemas.microsoft.com/office/drawing/2014/main" id="{1385BDB1-DCF0-2C1D-877B-C53332470AB3}"/>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868382" y="5021668"/>
            <a:ext cx="1080278" cy="792013"/>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1381BC76-C0B9-E11F-2D64-EE0E395F3A7D}"/>
              </a:ext>
            </a:extLst>
          </p:cNvPr>
          <p:cNvSpPr txBox="1">
            <a:spLocks/>
          </p:cNvSpPr>
          <p:nvPr/>
        </p:nvSpPr>
        <p:spPr bwMode="auto">
          <a:xfrm>
            <a:off x="838200" y="5924164"/>
            <a:ext cx="3200400" cy="60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3200" kern="1200">
                <a:solidFill>
                  <a:schemeClr val="tx1"/>
                </a:solidFill>
                <a:latin typeface="Arial" panose="020B0604020202020204" pitchFamily="34" charset="0"/>
                <a:ea typeface="CordiaUPC"/>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800" kern="1200">
                <a:solidFill>
                  <a:schemeClr val="tx1"/>
                </a:solidFill>
                <a:latin typeface="Arial" panose="020B0604020202020204" pitchFamily="34" charset="0"/>
                <a:ea typeface="CordiaUPC"/>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CordiaUPC"/>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800" kern="1200">
                <a:solidFill>
                  <a:schemeClr val="tx1"/>
                </a:solidFill>
                <a:latin typeface="Arial" panose="020B0604020202020204" pitchFamily="34" charset="0"/>
                <a:ea typeface="CordiaUPC"/>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rial" panose="020B0604020202020204" pitchFamily="34" charset="0"/>
                <a:ea typeface="CordiaUPC"/>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100" b="0" i="0" dirty="0">
                <a:solidFill>
                  <a:srgbClr val="000000"/>
                </a:solidFill>
                <a:effectLst/>
                <a:latin typeface="proxima nova"/>
              </a:rPr>
              <a:t>Adafruit VL53L1X Time of Flight Distance Sensor</a:t>
            </a:r>
          </a:p>
        </p:txBody>
      </p:sp>
      <p:pic>
        <p:nvPicPr>
          <p:cNvPr id="1030" name="Picture 6" descr="Flexible Qwiic Cable - Female Jumper (4-pin)">
            <a:extLst>
              <a:ext uri="{FF2B5EF4-FFF2-40B4-BE49-F238E27FC236}">
                <a16:creationId xmlns:a16="http://schemas.microsoft.com/office/drawing/2014/main" id="{953713F1-30F3-08CF-F395-5258BA3C58F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29752" y="2297913"/>
            <a:ext cx="2133966" cy="2133966"/>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20D8E23C-0DA9-C4E7-C441-00B76D781C02}"/>
              </a:ext>
            </a:extLst>
          </p:cNvPr>
          <p:cNvSpPr txBox="1">
            <a:spLocks/>
          </p:cNvSpPr>
          <p:nvPr/>
        </p:nvSpPr>
        <p:spPr bwMode="auto">
          <a:xfrm>
            <a:off x="881549" y="4453620"/>
            <a:ext cx="3381673" cy="60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3200" kern="1200">
                <a:solidFill>
                  <a:schemeClr val="tx1"/>
                </a:solidFill>
                <a:latin typeface="Arial" panose="020B0604020202020204" pitchFamily="34" charset="0"/>
                <a:ea typeface="CordiaUPC"/>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800" kern="1200">
                <a:solidFill>
                  <a:schemeClr val="tx1"/>
                </a:solidFill>
                <a:latin typeface="Arial" panose="020B0604020202020204" pitchFamily="34" charset="0"/>
                <a:ea typeface="CordiaUPC"/>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CordiaUPC"/>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800" kern="1200">
                <a:solidFill>
                  <a:schemeClr val="tx1"/>
                </a:solidFill>
                <a:latin typeface="Arial" panose="020B0604020202020204" pitchFamily="34" charset="0"/>
                <a:ea typeface="CordiaUPC"/>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rial" panose="020B0604020202020204" pitchFamily="34" charset="0"/>
                <a:ea typeface="CordiaUPC"/>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rgbClr val="000000"/>
                </a:solidFill>
                <a:latin typeface="+mn-lt"/>
              </a:rPr>
              <a:t>Flexible Qwiic Cable - Female Jumper (4-pin) and Breadboard Jumper Cables</a:t>
            </a:r>
          </a:p>
        </p:txBody>
      </p:sp>
      <p:pic>
        <p:nvPicPr>
          <p:cNvPr id="19" name="Picture 18">
            <a:extLst>
              <a:ext uri="{FF2B5EF4-FFF2-40B4-BE49-F238E27FC236}">
                <a16:creationId xmlns:a16="http://schemas.microsoft.com/office/drawing/2014/main" id="{9033BB96-AD10-1672-3FF1-D79FC062C7B4}"/>
              </a:ext>
            </a:extLst>
          </p:cNvPr>
          <p:cNvPicPr>
            <a:picLocks noChangeAspect="1"/>
          </p:cNvPicPr>
          <p:nvPr/>
        </p:nvPicPr>
        <p:blipFill>
          <a:blip r:embed="rId11"/>
          <a:stretch>
            <a:fillRect/>
          </a:stretch>
        </p:blipFill>
        <p:spPr>
          <a:xfrm>
            <a:off x="10403273" y="4012628"/>
            <a:ext cx="1173306" cy="1681739"/>
          </a:xfrm>
          <a:prstGeom prst="rect">
            <a:avLst/>
          </a:prstGeom>
        </p:spPr>
      </p:pic>
      <p:sp>
        <p:nvSpPr>
          <p:cNvPr id="20" name="Content Placeholder 2">
            <a:extLst>
              <a:ext uri="{FF2B5EF4-FFF2-40B4-BE49-F238E27FC236}">
                <a16:creationId xmlns:a16="http://schemas.microsoft.com/office/drawing/2014/main" id="{63CB191E-DB96-79CB-5620-51CFA9AA64B3}"/>
              </a:ext>
            </a:extLst>
          </p:cNvPr>
          <p:cNvSpPr txBox="1">
            <a:spLocks/>
          </p:cNvSpPr>
          <p:nvPr/>
        </p:nvSpPr>
        <p:spPr bwMode="auto">
          <a:xfrm>
            <a:off x="10301062" y="5694367"/>
            <a:ext cx="1689466" cy="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3200" kern="1200">
                <a:solidFill>
                  <a:schemeClr val="tx1"/>
                </a:solidFill>
                <a:latin typeface="Arial" panose="020B0604020202020204" pitchFamily="34" charset="0"/>
                <a:ea typeface="CordiaUPC"/>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800" kern="1200">
                <a:solidFill>
                  <a:schemeClr val="tx1"/>
                </a:solidFill>
                <a:latin typeface="Arial" panose="020B0604020202020204" pitchFamily="34" charset="0"/>
                <a:ea typeface="CordiaUPC"/>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CordiaUPC"/>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800" kern="1200">
                <a:solidFill>
                  <a:schemeClr val="tx1"/>
                </a:solidFill>
                <a:latin typeface="Arial" panose="020B0604020202020204" pitchFamily="34" charset="0"/>
                <a:ea typeface="CordiaUPC"/>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chemeClr val="tx1"/>
                </a:solidFill>
                <a:latin typeface="Arial" panose="020B0604020202020204" pitchFamily="34" charset="0"/>
                <a:ea typeface="CordiaUPC"/>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1400" dirty="0">
                <a:solidFill>
                  <a:srgbClr val="000000"/>
                </a:solidFill>
                <a:latin typeface="+mn-lt"/>
              </a:rPr>
              <a:t>Jupyter Notebook</a:t>
            </a:r>
          </a:p>
        </p:txBody>
      </p:sp>
      <p:pic>
        <p:nvPicPr>
          <p:cNvPr id="3" name="Picture 2" descr="American College High School Junior Football on White">
            <a:extLst>
              <a:ext uri="{FF2B5EF4-FFF2-40B4-BE49-F238E27FC236}">
                <a16:creationId xmlns:a16="http://schemas.microsoft.com/office/drawing/2014/main" id="{4308651E-5C71-15AB-F580-C24B507C8910}"/>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707453" y="2030495"/>
            <a:ext cx="1518497" cy="11282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hite, Black, Red and Silver Empty Glossy Metal Thermos Water Bottle Isolated on White. 3d rendering">
            <a:extLst>
              <a:ext uri="{FF2B5EF4-FFF2-40B4-BE49-F238E27FC236}">
                <a16:creationId xmlns:a16="http://schemas.microsoft.com/office/drawing/2014/main" id="{D22D447A-8E82-3BC7-124B-F83D281C5621}"/>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9086126" y="1480613"/>
            <a:ext cx="778710" cy="16791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ill bottle on white background">
            <a:extLst>
              <a:ext uri="{FF2B5EF4-FFF2-40B4-BE49-F238E27FC236}">
                <a16:creationId xmlns:a16="http://schemas.microsoft.com/office/drawing/2014/main" id="{60E780BC-F342-B992-28DA-078528556DA4}"/>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9882527" y="2486590"/>
            <a:ext cx="405517" cy="66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179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Software Setup</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200" y="1825625"/>
            <a:ext cx="5069619" cy="4351338"/>
          </a:xfrm>
        </p:spPr>
        <p:txBody>
          <a:bodyPr/>
          <a:lstStyle/>
          <a:p>
            <a:r>
              <a:rPr lang="en-US" sz="2400" dirty="0"/>
              <a:t>Connect to your Jetson Nano through Jupyter Notebooks.</a:t>
            </a:r>
          </a:p>
          <a:p>
            <a:r>
              <a:rPr lang="en-US" sz="2400" dirty="0"/>
              <a:t>If the </a:t>
            </a:r>
            <a:r>
              <a:rPr lang="en-US" sz="2400" b="1" i="1" dirty="0"/>
              <a:t>VL53L1X Sensor Calibration Test</a:t>
            </a:r>
            <a:r>
              <a:rPr lang="en-US" sz="2400" dirty="0"/>
              <a:t> and </a:t>
            </a:r>
            <a:r>
              <a:rPr lang="en-US" sz="2400" b="1" i="1" dirty="0"/>
              <a:t>Robotic Exploration Investigation (with Camera, Distance Sensor and Enhanced Analysis) </a:t>
            </a:r>
            <a:r>
              <a:rPr lang="en-US" sz="2400" dirty="0"/>
              <a:t>Jupyter Notebook is not already installed on your Jetson Nano, create an “autonomous_exploration” folder in your “notebooks” directory and upload them there.</a:t>
            </a:r>
          </a:p>
        </p:txBody>
      </p:sp>
      <p:pic>
        <p:nvPicPr>
          <p:cNvPr id="6" name="Picture 5">
            <a:extLst>
              <a:ext uri="{FF2B5EF4-FFF2-40B4-BE49-F238E27FC236}">
                <a16:creationId xmlns:a16="http://schemas.microsoft.com/office/drawing/2014/main" id="{96BC447B-0D71-A7F8-F490-230BEA4BB7B7}"/>
              </a:ext>
            </a:extLst>
          </p:cNvPr>
          <p:cNvPicPr>
            <a:picLocks noChangeAspect="1"/>
          </p:cNvPicPr>
          <p:nvPr/>
        </p:nvPicPr>
        <p:blipFill>
          <a:blip r:embed="rId3"/>
          <a:stretch>
            <a:fillRect/>
          </a:stretch>
        </p:blipFill>
        <p:spPr>
          <a:xfrm>
            <a:off x="6387821" y="1870075"/>
            <a:ext cx="4342975" cy="3767400"/>
          </a:xfrm>
          <a:prstGeom prst="rect">
            <a:avLst/>
          </a:prstGeom>
          <a:ln>
            <a:solidFill>
              <a:schemeClr val="bg1">
                <a:lumMod val="75000"/>
              </a:schemeClr>
            </a:solidFill>
          </a:ln>
        </p:spPr>
      </p:pic>
    </p:spTree>
    <p:extLst>
      <p:ext uri="{BB962C8B-B14F-4D97-AF65-F5344CB8AC3E}">
        <p14:creationId xmlns:p14="http://schemas.microsoft.com/office/powerpoint/2010/main" val="234089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Software Setup</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9" y="1825625"/>
            <a:ext cx="6385169" cy="4351338"/>
          </a:xfrm>
        </p:spPr>
        <p:txBody>
          <a:bodyPr/>
          <a:lstStyle/>
          <a:p>
            <a:r>
              <a:rPr lang="en-US" sz="2000" dirty="0"/>
              <a:t>The </a:t>
            </a:r>
            <a:r>
              <a:rPr lang="en-US" sz="2000" b="1" i="1" dirty="0"/>
              <a:t>Robotic Exploration Investigation (with Camera, Distance Sensor and Enhanced Analysis) </a:t>
            </a:r>
            <a:r>
              <a:rPr lang="en-US" sz="2000" dirty="0"/>
              <a:t>Jupyter Notebook requires several Python Packages to be installed. </a:t>
            </a:r>
          </a:p>
          <a:p>
            <a:r>
              <a:rPr lang="en-US" sz="2000" dirty="0"/>
              <a:t>Ensure that you are using a Jetson image that contains these, or separately install them using </a:t>
            </a:r>
            <a:r>
              <a:rPr lang="en-US" sz="2000" b="1" i="1" dirty="0"/>
              <a:t>pip3</a:t>
            </a:r>
            <a:r>
              <a:rPr lang="en-US" sz="2000" dirty="0"/>
              <a:t> commands.</a:t>
            </a:r>
          </a:p>
          <a:p>
            <a:r>
              <a:rPr lang="en-US" sz="2000" dirty="0"/>
              <a:t>Libraries:</a:t>
            </a:r>
          </a:p>
          <a:p>
            <a:pPr lvl="1"/>
            <a:r>
              <a:rPr lang="en-US" sz="1800" dirty="0"/>
              <a:t>Matplotlib</a:t>
            </a:r>
          </a:p>
          <a:p>
            <a:pPr lvl="1"/>
            <a:r>
              <a:rPr lang="en-US" sz="1800" dirty="0"/>
              <a:t>VL53L1X</a:t>
            </a:r>
          </a:p>
          <a:p>
            <a:pPr lvl="1"/>
            <a:r>
              <a:rPr lang="en-US" sz="1800" dirty="0"/>
              <a:t>Smbus2</a:t>
            </a:r>
          </a:p>
          <a:p>
            <a:pPr lvl="1"/>
            <a:r>
              <a:rPr lang="en-US" sz="1800" dirty="0" err="1"/>
              <a:t>Jetson_inference</a:t>
            </a:r>
            <a:endParaRPr lang="en-US" sz="1800" dirty="0"/>
          </a:p>
          <a:p>
            <a:pPr lvl="1"/>
            <a:r>
              <a:rPr lang="en-US" sz="1800" dirty="0" err="1"/>
              <a:t>Jetson_utils</a:t>
            </a:r>
            <a:endParaRPr lang="en-US" sz="1800" dirty="0"/>
          </a:p>
          <a:p>
            <a:pPr lvl="2"/>
            <a:endParaRPr lang="en-US" sz="1100" dirty="0"/>
          </a:p>
        </p:txBody>
      </p:sp>
      <p:pic>
        <p:nvPicPr>
          <p:cNvPr id="6" name="Content Placeholder 5">
            <a:extLst>
              <a:ext uri="{FF2B5EF4-FFF2-40B4-BE49-F238E27FC236}">
                <a16:creationId xmlns:a16="http://schemas.microsoft.com/office/drawing/2014/main" id="{2A9A876C-A3AA-E0BC-EB48-851697729FEB}"/>
              </a:ext>
            </a:extLst>
          </p:cNvPr>
          <p:cNvPicPr>
            <a:picLocks noGrp="1" noChangeAspect="1"/>
          </p:cNvPicPr>
          <p:nvPr>
            <p:ph sz="half" idx="2"/>
          </p:nvPr>
        </p:nvPicPr>
        <p:blipFill>
          <a:blip r:embed="rId3"/>
          <a:stretch>
            <a:fillRect/>
          </a:stretch>
        </p:blipFill>
        <p:spPr>
          <a:xfrm>
            <a:off x="7223368" y="1690687"/>
            <a:ext cx="4428800" cy="4021955"/>
          </a:xfrm>
        </p:spPr>
      </p:pic>
    </p:spTree>
    <p:extLst>
      <p:ext uri="{BB962C8B-B14F-4D97-AF65-F5344CB8AC3E}">
        <p14:creationId xmlns:p14="http://schemas.microsoft.com/office/powerpoint/2010/main" val="1288530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Payloads in Robotic Applications</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200" y="1825625"/>
            <a:ext cx="7049495" cy="4351338"/>
          </a:xfrm>
        </p:spPr>
        <p:txBody>
          <a:bodyPr/>
          <a:lstStyle/>
          <a:p>
            <a:pPr marL="0" indent="0">
              <a:buNone/>
            </a:pPr>
            <a:r>
              <a:rPr lang="en-US" sz="2000" b="1" dirty="0"/>
              <a:t>Navigational Elements vs. Payloads:</a:t>
            </a:r>
          </a:p>
          <a:p>
            <a:r>
              <a:rPr lang="en-US" sz="1800" b="1" dirty="0"/>
              <a:t>Navigational Elements: </a:t>
            </a:r>
            <a:r>
              <a:rPr lang="en-US" sz="1800" dirty="0"/>
              <a:t>Components that help the robot sense its environment or navigate through it. They directly impact the robot's movement and decision-making.</a:t>
            </a:r>
          </a:p>
          <a:p>
            <a:pPr lvl="1"/>
            <a:r>
              <a:rPr lang="en-US" sz="1600" dirty="0"/>
              <a:t>Examples: Motors, wheels.</a:t>
            </a:r>
          </a:p>
          <a:p>
            <a:r>
              <a:rPr lang="en-US" sz="1800" b="1" dirty="0"/>
              <a:t>Payloads: </a:t>
            </a:r>
            <a:r>
              <a:rPr lang="en-US" sz="1800" dirty="0"/>
              <a:t>Components that add specific capabilities or functionalities to a robot but don't directly influence its navigation.</a:t>
            </a:r>
          </a:p>
          <a:p>
            <a:pPr lvl="1"/>
            <a:r>
              <a:rPr lang="en-US" sz="1600" b="1" dirty="0"/>
              <a:t>Camera: </a:t>
            </a:r>
            <a:r>
              <a:rPr lang="en-US" sz="1600" dirty="0"/>
              <a:t>Captures snapshots of the robot's environment. Used for data collection and post-mission analysis, not for real-time navigation.</a:t>
            </a:r>
          </a:p>
          <a:p>
            <a:pPr lvl="1"/>
            <a:r>
              <a:rPr lang="en-US" sz="1600" b="1" dirty="0"/>
              <a:t>USB Light: </a:t>
            </a:r>
            <a:r>
              <a:rPr lang="en-US" sz="1600" dirty="0"/>
              <a:t>Enhances the camera's visibility in dim environments. Ensures clarity of images but doesn't guide the robot's path.</a:t>
            </a:r>
          </a:p>
          <a:p>
            <a:pPr lvl="1"/>
            <a:r>
              <a:rPr lang="en-US" sz="1600" b="1" dirty="0"/>
              <a:t>Distance Sensor: </a:t>
            </a:r>
            <a:r>
              <a:rPr lang="en-US" sz="1600" dirty="0"/>
              <a:t>Time of Flight sensor collects distance readings between the robot and a surface using a small laser </a:t>
            </a:r>
          </a:p>
        </p:txBody>
      </p:sp>
      <p:pic>
        <p:nvPicPr>
          <p:cNvPr id="6" name="Picture 5" descr="A green robot with black wires and a light&#10;&#10;Description automatically generated">
            <a:extLst>
              <a:ext uri="{FF2B5EF4-FFF2-40B4-BE49-F238E27FC236}">
                <a16:creationId xmlns:a16="http://schemas.microsoft.com/office/drawing/2014/main" id="{2E5D29B1-F4C2-B835-C361-3A981D4D8FA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8238802" y="1923068"/>
            <a:ext cx="3407082" cy="3931142"/>
          </a:xfrm>
          <a:prstGeom prst="rect">
            <a:avLst/>
          </a:prstGeom>
        </p:spPr>
      </p:pic>
    </p:spTree>
    <p:extLst>
      <p:ext uri="{BB962C8B-B14F-4D97-AF65-F5344CB8AC3E}">
        <p14:creationId xmlns:p14="http://schemas.microsoft.com/office/powerpoint/2010/main" val="2059935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976E5-300D-C74F-DA1A-4C5343A68ED9}"/>
              </a:ext>
            </a:extLst>
          </p:cNvPr>
          <p:cNvSpPr>
            <a:spLocks noGrp="1"/>
          </p:cNvSpPr>
          <p:nvPr>
            <p:ph type="title"/>
          </p:nvPr>
        </p:nvSpPr>
        <p:spPr/>
        <p:txBody>
          <a:bodyPr/>
          <a:lstStyle/>
          <a:p>
            <a:r>
              <a:rPr lang="en-US" dirty="0"/>
              <a:t>IMX219-160 Camera Specifications</a:t>
            </a:r>
          </a:p>
        </p:txBody>
      </p:sp>
      <p:sp>
        <p:nvSpPr>
          <p:cNvPr id="5" name="Content Placeholder 4">
            <a:extLst>
              <a:ext uri="{FF2B5EF4-FFF2-40B4-BE49-F238E27FC236}">
                <a16:creationId xmlns:a16="http://schemas.microsoft.com/office/drawing/2014/main" id="{65597E8F-18D7-AFF8-D69B-BD01016E1F05}"/>
              </a:ext>
            </a:extLst>
          </p:cNvPr>
          <p:cNvSpPr>
            <a:spLocks noGrp="1"/>
          </p:cNvSpPr>
          <p:nvPr>
            <p:ph sz="half" idx="1"/>
          </p:nvPr>
        </p:nvSpPr>
        <p:spPr>
          <a:xfrm>
            <a:off x="838199" y="1825625"/>
            <a:ext cx="6797512" cy="4249172"/>
          </a:xfrm>
        </p:spPr>
        <p:txBody>
          <a:bodyPr/>
          <a:lstStyle/>
          <a:p>
            <a:r>
              <a:rPr lang="en-US" sz="2800" dirty="0"/>
              <a:t>Compact and efficient camera module that enhances the visual capabilities of the Jetson Nano. </a:t>
            </a:r>
          </a:p>
          <a:p>
            <a:r>
              <a:rPr lang="en-US" sz="2800" dirty="0"/>
              <a:t>Camera Specifications:</a:t>
            </a:r>
          </a:p>
          <a:p>
            <a:pPr lvl="1"/>
            <a:r>
              <a:rPr lang="en-US" sz="2400" dirty="0"/>
              <a:t>Sensor: Sony IMX219.</a:t>
            </a:r>
          </a:p>
          <a:p>
            <a:pPr lvl="1"/>
            <a:r>
              <a:rPr lang="en-US" sz="2400" dirty="0"/>
              <a:t>Resolution: 8 Megapixels (3280 × 2464).</a:t>
            </a:r>
          </a:p>
          <a:p>
            <a:pPr lvl="1"/>
            <a:r>
              <a:rPr lang="en-US" sz="2400" dirty="0"/>
              <a:t>Field of View (FOV): 160°.</a:t>
            </a:r>
          </a:p>
          <a:p>
            <a:pPr lvl="1"/>
            <a:r>
              <a:rPr lang="en-US" sz="2400" dirty="0"/>
              <a:t>Lens: CMOS size of 1/4 inch with an aperture of F2.35 and a focal length of 3.15mm.</a:t>
            </a:r>
          </a:p>
          <a:p>
            <a:pPr lvl="1"/>
            <a:r>
              <a:rPr lang="en-US" sz="2400" dirty="0"/>
              <a:t>Distortion: &lt;14.3%​1​.</a:t>
            </a:r>
          </a:p>
        </p:txBody>
      </p:sp>
      <p:pic>
        <p:nvPicPr>
          <p:cNvPr id="6" name="Content Placeholder 5">
            <a:extLst>
              <a:ext uri="{FF2B5EF4-FFF2-40B4-BE49-F238E27FC236}">
                <a16:creationId xmlns:a16="http://schemas.microsoft.com/office/drawing/2014/main" id="{99D82D0E-B66E-93DB-A997-40FB6E150466}"/>
              </a:ext>
            </a:extLst>
          </p:cNvPr>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a:stretch/>
        </p:blipFill>
        <p:spPr>
          <a:xfrm>
            <a:off x="7966213" y="1712563"/>
            <a:ext cx="3689246" cy="3432874"/>
          </a:xfrm>
        </p:spPr>
      </p:pic>
    </p:spTree>
    <p:extLst>
      <p:ext uri="{BB962C8B-B14F-4D97-AF65-F5344CB8AC3E}">
        <p14:creationId xmlns:p14="http://schemas.microsoft.com/office/powerpoint/2010/main" val="4061134439"/>
      </p:ext>
    </p:extLst>
  </p:cSld>
  <p:clrMapOvr>
    <a:masterClrMapping/>
  </p:clrMapOvr>
</p:sld>
</file>

<file path=ppt/theme/theme1.xml><?xml version="1.0" encoding="utf-8"?>
<a:theme xmlns:a="http://schemas.openxmlformats.org/drawingml/2006/main" name="CMRA_2020_Re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MRA_2020_Rev2" id="{D76E3E1E-B807-E442-932B-BC89B09BD2CA}" vid="{58ED8D6A-CEF4-3A41-82EE-8D970D4BE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CMRA_2020_Rev2</Template>
  <TotalTime>6654</TotalTime>
  <Words>2055</Words>
  <Application>Microsoft Office PowerPoint</Application>
  <PresentationFormat>Widescreen</PresentationFormat>
  <Paragraphs>205</Paragraphs>
  <Slides>34</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Avenir Next</vt:lpstr>
      <vt:lpstr>Avenir Next Medium</vt:lpstr>
      <vt:lpstr>Calibri</vt:lpstr>
      <vt:lpstr>Open Sans</vt:lpstr>
      <vt:lpstr>proxima nova</vt:lpstr>
      <vt:lpstr>CMRA_2020_Rev2</vt:lpstr>
      <vt:lpstr>Robotic Exploration</vt:lpstr>
      <vt:lpstr>Robotic Exploration</vt:lpstr>
      <vt:lpstr>Exercise Overview</vt:lpstr>
      <vt:lpstr>Setup</vt:lpstr>
      <vt:lpstr>Materials Required</vt:lpstr>
      <vt:lpstr>Software Setup</vt:lpstr>
      <vt:lpstr>Software Setup</vt:lpstr>
      <vt:lpstr>Payloads in Robotic Applications</vt:lpstr>
      <vt:lpstr>IMX219-160 Camera Specifications</vt:lpstr>
      <vt:lpstr>IMX219-160 Operating Conditions &amp; Limitations</vt:lpstr>
      <vt:lpstr>Flexible USB LED Lamp</vt:lpstr>
      <vt:lpstr>Hardware Setup</vt:lpstr>
      <vt:lpstr>VL53L1X Time-of-Flight Distance Sensor</vt:lpstr>
      <vt:lpstr>VL53L1X Time-of-Flight Distance Sensor</vt:lpstr>
      <vt:lpstr>Connecting VL53L1X to Jetson Nano</vt:lpstr>
      <vt:lpstr>Connecting VL53L1X to Jetson Nano</vt:lpstr>
      <vt:lpstr>Sensor Range and Accuracy Factors</vt:lpstr>
      <vt:lpstr>VL53L1X Sensor Calibration </vt:lpstr>
      <vt:lpstr>Procedures</vt:lpstr>
      <vt:lpstr>Investigation: Environment 1</vt:lpstr>
      <vt:lpstr>Robot and Camera Calibration</vt:lpstr>
      <vt:lpstr>Robot Turn Calibration</vt:lpstr>
      <vt:lpstr>Adjust Time Forward Parameter</vt:lpstr>
      <vt:lpstr>Run Exploration Routine</vt:lpstr>
      <vt:lpstr>Analysis: Generate 2D Polar Grid</vt:lpstr>
      <vt:lpstr>Analysis: Generate Panoramic Image</vt:lpstr>
      <vt:lpstr>Analysis: Generate Depth Maps</vt:lpstr>
      <vt:lpstr>Analysis: Perform Object Recognition</vt:lpstr>
      <vt:lpstr>Analysis: Generate Data Log</vt:lpstr>
      <vt:lpstr>Analysis: Generate Data Archive</vt:lpstr>
      <vt:lpstr>Manual Analysis: Generate Map</vt:lpstr>
      <vt:lpstr>Investigation: Environment 2</vt:lpstr>
      <vt:lpstr>Store and Disseminate Data</vt:lpstr>
      <vt:lpstr>Sensor Mapping Challenge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VEX V5 and EXP Session 2</dc:title>
  <dc:creator>Jesse Flot</dc:creator>
  <cp:lastModifiedBy>Jesse Flot</cp:lastModifiedBy>
  <cp:revision>131</cp:revision>
  <dcterms:created xsi:type="dcterms:W3CDTF">2021-07-17T02:14:41Z</dcterms:created>
  <dcterms:modified xsi:type="dcterms:W3CDTF">2023-12-14T22:04:01Z</dcterms:modified>
</cp:coreProperties>
</file>